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9" r:id="rId5"/>
    <p:sldId id="261" r:id="rId6"/>
    <p:sldId id="284" r:id="rId7"/>
    <p:sldId id="285" r:id="rId8"/>
    <p:sldId id="276" r:id="rId9"/>
    <p:sldId id="266" r:id="rId10"/>
    <p:sldId id="264" r:id="rId11"/>
    <p:sldId id="268" r:id="rId12"/>
    <p:sldId id="270" r:id="rId13"/>
    <p:sldId id="272" r:id="rId14"/>
    <p:sldId id="286" r:id="rId15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07" autoAdjust="0"/>
  </p:normalViewPr>
  <p:slideViewPr>
    <p:cSldViewPr snapToGrid="0">
      <p:cViewPr>
        <p:scale>
          <a:sx n="66" d="100"/>
          <a:sy n="66" d="100"/>
        </p:scale>
        <p:origin x="738" y="31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6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l-PL" sz="1862" b="0" i="0" u="none" strike="noStrike" kern="1200" spc="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pl-PL" noProof="0" dirty="0">
                <a:solidFill>
                  <a:schemeClr val="tx1"/>
                </a:solidFill>
                <a:latin typeface="Times New Roman" panose="02020603050405020304" pitchFamily="18" charset="0"/>
              </a:rPr>
              <a:t>Przychód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l-PL" sz="1862" b="0" i="0" u="none" strike="noStrike" kern="1200" spc="0" baseline="0" noProof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Dochód ze sprzedarzy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</c:numCache>
            </c:numRef>
          </c:cat>
          <c:val>
            <c:numRef>
              <c:f>Sheet1!$B$2:$B$7</c:f>
              <c:numCache>
                <c:formatCode>#,##0\ "zł"</c:formatCode>
                <c:ptCount val="6"/>
                <c:pt idx="0">
                  <c:v>66910</c:v>
                </c:pt>
                <c:pt idx="1">
                  <c:v>94255</c:v>
                </c:pt>
                <c:pt idx="2">
                  <c:v>135855</c:v>
                </c:pt>
                <c:pt idx="3">
                  <c:v>199705</c:v>
                </c:pt>
                <c:pt idx="4">
                  <c:v>297855</c:v>
                </c:pt>
                <c:pt idx="5">
                  <c:v>447855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6-44F3-AD95-909DFE904B1B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Przychód Firmy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</c:numCache>
            </c:numRef>
          </c:cat>
          <c:val>
            <c:numRef>
              <c:f>Sheet1!$C$2:$C$7</c:f>
              <c:numCache>
                <c:formatCode>#,##0\ "zł"</c:formatCode>
                <c:ptCount val="6"/>
                <c:pt idx="0">
                  <c:v>6208</c:v>
                </c:pt>
                <c:pt idx="1">
                  <c:v>15863</c:v>
                </c:pt>
                <c:pt idx="2">
                  <c:v>33935</c:v>
                </c:pt>
                <c:pt idx="3">
                  <c:v>74189</c:v>
                </c:pt>
                <c:pt idx="4">
                  <c:v>137106</c:v>
                </c:pt>
                <c:pt idx="5">
                  <c:v>234447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06-44F3-AD95-909DFE904B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Miesiąc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</c:v>
                      </c:pt>
                      <c:pt idx="1">
                        <c:v>4</c:v>
                      </c:pt>
                      <c:pt idx="2">
                        <c:v>6</c:v>
                      </c:pt>
                      <c:pt idx="3">
                        <c:v>8</c:v>
                      </c:pt>
                      <c:pt idx="4">
                        <c:v>10</c:v>
                      </c:pt>
                      <c:pt idx="5">
                        <c:v>12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</c:v>
                      </c:pt>
                      <c:pt idx="1">
                        <c:v>4</c:v>
                      </c:pt>
                      <c:pt idx="2">
                        <c:v>6</c:v>
                      </c:pt>
                      <c:pt idx="3">
                        <c:v>8</c:v>
                      </c:pt>
                      <c:pt idx="4">
                        <c:v>10</c:v>
                      </c:pt>
                      <c:pt idx="5">
                        <c:v>12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BEC1-46F8-924B-6328805B1815}"/>
                  </c:ext>
                </c:extLst>
              </c15:ser>
            </c15:filteredBarSeries>
          </c:ext>
        </c:extLst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zł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3E00C9-960D-4FE7-8B78-E98F613AD1E6}" type="datetime1">
              <a:rPr lang="pl-PL" smtClean="0"/>
              <a:t>25.05.2020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E7102-BEBE-4DBE-863D-BDA4C403281D}" type="datetime1">
              <a:rPr lang="pl-PL" smtClean="0"/>
              <a:pPr/>
              <a:t>25.05.2020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dirty="0"/>
              <a:t>Edytuj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4540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</p:spPr>
        <p:txBody>
          <a:bodyPr/>
          <a:lstStyle/>
          <a:p>
            <a:pPr rtl="0"/>
            <a:fld id="{B8649DAF-093F-4482-AA38-346E9A2DEE94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33035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77516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660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146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6373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43284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508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684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tytułow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raz — symbol zastępczy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 tym miejscu wstaw lub przeciągnij i upuść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cxnSp>
        <p:nvCxnSpPr>
          <p:cNvPr id="5" name="Łącznik prosty 4" descr="Linia podziału slajdu tytułowego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raz — symbol zastępczy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punktory w postaci obrazu z pra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w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0" name="Obraz — symbol zastępczy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W tym miejscu wstaw lub przeciągnij i upuść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1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2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3</a:t>
            </a:r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51" name="Ośmiokąt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accent1"/>
              </a:solidFill>
            </a:endParaRPr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accent1"/>
              </a:solidFill>
            </a:endParaRPr>
          </a:p>
        </p:txBody>
      </p:sp>
      <p:sp>
        <p:nvSpPr>
          <p:cNvPr id="55" name="Numer slajdu — symbol zastępczy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Dowolny kształt: Kształt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8" name="Dowolny kształt: Kształt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9" name="Dowolny kształt: Kształt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0" name="Dowolny kształt: Kształt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1" name="Dowolny kształt: Kształt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2" name="Dowolny kształt: Kształt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</p:grpSp>
      <p:sp>
        <p:nvSpPr>
          <p:cNvPr id="38" name="Obraz — symbol zastępczy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9" name="Obraz — symbol zastępczy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0" name="Obraz — symbol zastępczy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cyfr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6" name="Dowolny kształt: Kształt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7" name="Dowolny kształt: Kształt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8" name="Dowolny kształt: Kształt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9" name="Dowolny kształt: Kształt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0" name="Dowolny kształt: Kształt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1" name="Dowolny kształt: Kształt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2" name="Dowolny kształt: Kształt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3" name="Dowolny kształt: Kształt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4" name="Dowolny kształt: Kształt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5" name="Dowolny kształt: Kształt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6" name="Dowolny kształt: Kształt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7" name="Dowolny kształt: Kształt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Prostokąt zaokrąglony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l-PL" dirty="0"/>
            </a:p>
          </p:txBody>
        </p:sp>
        <p:sp>
          <p:nvSpPr>
            <p:cNvPr id="45" name="Prostokąt zaokrąglony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6" name="Prostokąt: Zaokrąglone narożniki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7" name="Prostokąt zaokrąglony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8" name="Prostokąt zaokrąglony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l-PL" dirty="0"/>
            </a:p>
          </p:txBody>
        </p:sp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l-PL" dirty="0"/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l-PL" dirty="0"/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l-PL" dirty="0"/>
            </a:p>
          </p:txBody>
        </p:sp>
      </p:grp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 dirty="0"/>
              <a:t>Tutaj można umieścić wyróżniony tekst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5" name="Obraz — symbol zastępczy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W tym miejscu wstaw lub przeciągnij i upuść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ory w postaci obrazu w kolum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w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2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3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4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Nagłówek podrzędny</a:t>
            </a:r>
          </a:p>
        </p:txBody>
      </p:sp>
      <p:sp>
        <p:nvSpPr>
          <p:cNvPr id="20" name="Obraz — symbol zastępczy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1" name="Obraz — symbol zastępczy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Obraz — symbol zastępczy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że liczby — opcj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kst — symbol zastępczy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Nagłówek sekcji</a:t>
            </a:r>
          </a:p>
        </p:txBody>
      </p:sp>
      <p:sp>
        <p:nvSpPr>
          <p:cNvPr id="27" name="Tekst — symbol zastępczy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pl-PL" dirty="0"/>
              <a:t>Nagłówek sekcji</a:t>
            </a:r>
          </a:p>
        </p:txBody>
      </p:sp>
      <p:sp>
        <p:nvSpPr>
          <p:cNvPr id="28" name="Tekst — symbol zastępczy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pl-PL" dirty="0"/>
              <a:t>Nagłówek sekcji</a:t>
            </a:r>
          </a:p>
        </p:txBody>
      </p:sp>
      <p:sp>
        <p:nvSpPr>
          <p:cNvPr id="48" name="Dowolny kształt: Kształt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47" name="Dowolny kształt: Kształt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7" name="Dowolny kształt: Kształt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0" name="Dowolny kształt: Kształt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2" name="Dowolny kształt: Kształt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3" name="Dowolny kształt: Kształt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9" name="Dowolny kształt: Kształt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1" name="Tekst — symbol zastępczy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4800" b="1">
                <a:latin typeface="Times New Roman" panose="02020603050405020304" pitchFamily="18" charset="0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pl-PL" dirty="0"/>
              <a:t>1</a:t>
            </a:r>
          </a:p>
        </p:txBody>
      </p:sp>
      <p:sp>
        <p:nvSpPr>
          <p:cNvPr id="32" name="Tekst — symbol zastępczy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4800" b="1" i="0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/>
              <a:t>2</a:t>
            </a:r>
          </a:p>
        </p:txBody>
      </p:sp>
      <p:sp>
        <p:nvSpPr>
          <p:cNvPr id="33" name="Tekst — symbol zastępczy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4800" b="1" i="0" dirty="0">
                <a:latin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l-PL" dirty="0"/>
              <a:t>3</a:t>
            </a:r>
          </a:p>
        </p:txBody>
      </p:sp>
      <p:sp>
        <p:nvSpPr>
          <p:cNvPr id="35" name="Tekst — symbol zastępczy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Opis sekcji</a:t>
            </a:r>
          </a:p>
        </p:txBody>
      </p:sp>
      <p:sp>
        <p:nvSpPr>
          <p:cNvPr id="37" name="Tekst — symbol zastępczy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l-PL" dirty="0"/>
              <a:t>Opis sekcji</a:t>
            </a:r>
          </a:p>
        </p:txBody>
      </p:sp>
      <p:sp>
        <p:nvSpPr>
          <p:cNvPr id="39" name="Tekst — symbol zastępczy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l-PL" dirty="0"/>
              <a:t>Opis sekcji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jsce na ryn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olny kształt: Kształt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 — symbol zastępczy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Tytuł kwadrantu</a:t>
            </a:r>
          </a:p>
        </p:txBody>
      </p:sp>
      <p:sp>
        <p:nvSpPr>
          <p:cNvPr id="20" name="Tekst — symbol zastępczy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Tytuł kwadrantu</a:t>
            </a:r>
          </a:p>
        </p:txBody>
      </p:sp>
      <p:sp>
        <p:nvSpPr>
          <p:cNvPr id="21" name="Tekst — symbol zastępczy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Tytuł kwadrantu</a:t>
            </a:r>
          </a:p>
        </p:txBody>
      </p:sp>
      <p:sp>
        <p:nvSpPr>
          <p:cNvPr id="22" name="Tekst — symbol zastępczy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Tytuł kwadrantu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y w ram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Nagłówek podrzędny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Times New Roman" panose="02020603050405020304" pitchFamily="18" charset="0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l-PL" dirty="0"/>
              <a:t>Tytuł sekcji 1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/>
              <a:t>Tytuł sekcji 2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/>
              <a:t>Tytuł sekcji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Nagłówek podrzędny</a:t>
            </a:r>
          </a:p>
        </p:txBody>
      </p:sp>
      <p:cxnSp>
        <p:nvCxnSpPr>
          <p:cNvPr id="15" name="Łącznik ze strzałką prostą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 — symbol zastępczy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Rok</a:t>
            </a:r>
          </a:p>
        </p:txBody>
      </p:sp>
      <p:sp>
        <p:nvSpPr>
          <p:cNvPr id="17" name="Tekst — symbol zastępczy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21" name="Tekst — symbol zastępczy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22" name="Tekst — symbol zastępczy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25" name="Tekst — symbol zastępczy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26" name="Tekst — symbol zastępczy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Rok</a:t>
            </a:r>
          </a:p>
        </p:txBody>
      </p:sp>
      <p:sp>
        <p:nvSpPr>
          <p:cNvPr id="28" name="Tekst — symbol zastępczy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0" name="Tekst — symbol zastępczy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1" name="Tekst — symbol zastępczy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2" name="Tekst — symbol zastępczy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3" name="Tekst — symbol zastępczy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4" name="Tekst — symbol zastępczy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5" name="Tekst — symbol zastępczy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6" name="Tekst — symbol zastępczy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7" name="Tekst — symbol zastępczy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8" name="Tekst — symbol zastępczy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0" name="Tekst — symbol zastępczy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1" name="Tekst — symbol zastępczy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2" name="Tekst — symbol zastępczy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3" name="Tekst — symbol zastępczy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4" name="Tekst — symbol zastępczy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5" name="Tekst — symbol zastępczy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6" name="Tekst — symbol zastępczy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7" name="Tekst — symbol zastępczy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8" name="Tekst — symbol zastępczy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MM</a:t>
            </a:r>
          </a:p>
        </p:txBody>
      </p:sp>
      <p:sp>
        <p:nvSpPr>
          <p:cNvPr id="49" name="Tekst — symbol zastępczy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Tytuł elementu</a:t>
            </a:r>
          </a:p>
        </p:txBody>
      </p:sp>
      <p:sp>
        <p:nvSpPr>
          <p:cNvPr id="50" name="Tekst — symbol zastępczy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dirty="0"/>
              <a:t>Miesiąc, rok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spół — 6 członk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Stanowisko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Stanowisko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Stanowisko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Stanowisko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/>
              <a:t>Imię i nazwisko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/>
              <a:t>Imię i nazwisko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/>
              <a:t>Imię i nazwisko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/>
              <a:t>Imię i nazwisko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/>
              <a:t>Imię i nazwisko</a:t>
            </a:r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Stanowisko</a:t>
            </a:r>
          </a:p>
        </p:txBody>
      </p:sp>
      <p:sp>
        <p:nvSpPr>
          <p:cNvPr id="23" name="Obraz — symbol zastępczy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4" name="Obraz — symbol zastępczy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5" name="Obraz — symbol zastępczy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6" name="Obraz — symbol zastępczy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7" name="Obraz — symbol zastępczy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Obraz — symbol zastępczy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l-PL" dirty="0"/>
              <a:t>Imię i nazwisko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l-PL" dirty="0"/>
              <a:t>Stanowisko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olny kształt: Kształt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7" name="Dowolny kształt: Kształt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Dowolny kształt: Kształt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8" name="Dowolny kształt: Kształt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0" name="Dowolny kształt: Kształt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3" name="Dowolny kształt: Kształt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Nagłówek podrzędny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2" name="Obraz — symbol zastępczy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 tym miejscu wstaw lub przeciągnij i upuść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dirty="0"/>
              <a:t>Kliknij, aby edytować </a:t>
            </a:r>
            <a:br>
              <a:rPr lang="pl-PL" dirty="0"/>
            </a:br>
            <a:r>
              <a:rPr lang="pl-PL" dirty="0"/>
              <a:t>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l-P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4" name="Dowolny kształt: Kształt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2" name="Dowolny kształt: Kształt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6" name="Dowolny kształt: Kształt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0" name="Dowolny kształt: Kształt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 bez grafi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ży obraz i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dirty="0"/>
              <a:t>Kliknij, aby edytować </a:t>
            </a:r>
            <a:br>
              <a:rPr lang="pl-PL" dirty="0"/>
            </a:br>
            <a:r>
              <a:rPr lang="pl-PL" dirty="0"/>
              <a:t>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l-PL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Obraz — symbol zastępczy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 tym miejscu wstaw lub przeciągnij i upuść obraz</a:t>
            </a:r>
          </a:p>
        </p:txBody>
      </p:sp>
      <p:sp>
        <p:nvSpPr>
          <p:cNvPr id="16" name="Zawartość — symbol zastępczy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6" name="Dowolny kształt: Kształt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7" name="Dowolny kształt: Kształt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8" name="Dowolny kształt: Kształt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9" name="Dowolny kształt: Kształt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0" name="Dowolny kształt: Kształt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1" name="Dowolny kształt: Kształt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2" name="Dowolny kształt: Kształt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3" name="Dowolny kształt: Kształt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4" name="Dowolny kształt: Kształt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5" name="Dowolny kształt: Kształt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6" name="Dowolny kształt: Kształt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7" name="Dowolny kształt: Kształt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ory w postaci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w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9" name="Ow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9" name="Ow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1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2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3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4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5</a:t>
            </a:r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2" name="Obraz — symbol zastępczy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3" name="Obraz — symbol zastępczy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4" name="Obraz — symbol zastępczy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5" name="Obraz — symbol zastępczy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unktory w postaci obrazu z le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w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7" name="Obraz — symbol zastępczy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8" name="Obraz — symbol zastępczy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9" name="Obraz — symbol zastępczy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41" name="Obraz — symbol zastępczy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W tym miejscu wstaw lub przeciągnij i upuść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1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2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dirty="0" err="1"/>
              <a:t>Punktor</a:t>
            </a:r>
            <a:r>
              <a:rPr lang="pl-PL" dirty="0"/>
              <a:t> 3</a:t>
            </a:r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l-PL" dirty="0"/>
              <a:t>Opis punktu</a:t>
            </a:r>
          </a:p>
        </p:txBody>
      </p:sp>
      <p:sp>
        <p:nvSpPr>
          <p:cNvPr id="51" name="Ośmiokąt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accent1"/>
              </a:solidFill>
            </a:endParaRPr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accent1"/>
              </a:solidFill>
            </a:endParaRPr>
          </a:p>
        </p:txBody>
      </p:sp>
      <p:sp>
        <p:nvSpPr>
          <p:cNvPr id="55" name="Numer slajdu — symbol zastępczy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śmiokąt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l-PL" noProof="0" dirty="0"/>
              <a:t>Edytuj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Ow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accent1"/>
              </a:solidFill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pl-PL" sz="1200" dirty="0">
                <a:solidFill>
                  <a:schemeClr val="tx2"/>
                </a:solidFill>
                <a:latin typeface="Times New Roman" panose="02020603050405020304" pitchFamily="18" charset="0"/>
              </a:rPr>
              <a:t>Miejsce na logo lub nazwę</a:t>
            </a: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solidFill>
                <a:schemeClr val="accent1"/>
              </a:solidFill>
            </a:endParaRP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11" Type="http://schemas.openxmlformats.org/officeDocument/2006/relationships/image" Target="../media/image23.jpg"/><Relationship Id="rId5" Type="http://schemas.openxmlformats.org/officeDocument/2006/relationships/image" Target="../media/image17.jpeg"/><Relationship Id="rId10" Type="http://schemas.openxmlformats.org/officeDocument/2006/relationships/image" Target="../media/image22.jpg"/><Relationship Id="rId4" Type="http://schemas.openxmlformats.org/officeDocument/2006/relationships/image" Target="../media/image16.jpe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11" Type="http://schemas.openxmlformats.org/officeDocument/2006/relationships/image" Target="../media/image32.tmp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sv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Obraz zawierający gad, zwierzę, jaszczurka, siedzi&#10;&#10;Opis wygenerowany automatycznie">
            <a:extLst>
              <a:ext uri="{FF2B5EF4-FFF2-40B4-BE49-F238E27FC236}">
                <a16:creationId xmlns:a16="http://schemas.microsoft.com/office/drawing/2014/main" id="{1675CACE-D509-4D9D-9AEA-06574B65F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77" t="55111" r="673" b="2683"/>
          <a:stretch/>
        </p:blipFill>
        <p:spPr>
          <a:xfrm>
            <a:off x="8869456" y="82957"/>
            <a:ext cx="3241553" cy="1807755"/>
          </a:xfrm>
          <a:prstGeom prst="rect">
            <a:avLst/>
          </a:prstGeom>
        </p:spPr>
      </p:pic>
      <p:pic>
        <p:nvPicPr>
          <p:cNvPr id="44" name="Obraz — symbol zastępczy 43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/>
          <a:stretch/>
        </p:blipFill>
        <p:spPr>
          <a:xfrm>
            <a:off x="0" y="18215"/>
            <a:ext cx="6499552" cy="4335416"/>
          </a:xfrm>
        </p:spPr>
      </p:pic>
      <p:pic>
        <p:nvPicPr>
          <p:cNvPr id="16" name="Obraz 15" descr="Obraz zawierający gad, zwierzę, jaszczurka&#10;&#10;Opis wygenerowany automatycznie">
            <a:extLst>
              <a:ext uri="{FF2B5EF4-FFF2-40B4-BE49-F238E27FC236}">
                <a16:creationId xmlns:a16="http://schemas.microsoft.com/office/drawing/2014/main" id="{B65079ED-AF6D-4C2D-97CE-DA239739CE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65"/>
          <a:stretch/>
        </p:blipFill>
        <p:spPr>
          <a:xfrm>
            <a:off x="5713345" y="1791478"/>
            <a:ext cx="6448292" cy="5048306"/>
          </a:xfrm>
          <a:prstGeom prst="rect">
            <a:avLst/>
          </a:prstGeom>
        </p:spPr>
      </p:pic>
      <p:pic>
        <p:nvPicPr>
          <p:cNvPr id="18" name="Obraz 17" descr="Obraz zawierający gad, zwierzę, jaszczurka, siedzi&#10;&#10;Opis wygenerowany automatycznie">
            <a:extLst>
              <a:ext uri="{FF2B5EF4-FFF2-40B4-BE49-F238E27FC236}">
                <a16:creationId xmlns:a16="http://schemas.microsoft.com/office/drawing/2014/main" id="{0B4AFA9F-5BED-4AF3-9ABE-B0E69DC39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262" b="56122"/>
          <a:stretch/>
        </p:blipFill>
        <p:spPr>
          <a:xfrm>
            <a:off x="44579" y="4296976"/>
            <a:ext cx="6410394" cy="2525833"/>
          </a:xfrm>
          <a:prstGeom prst="rect">
            <a:avLst/>
          </a:prstGeom>
        </p:spPr>
      </p:pic>
      <p:pic>
        <p:nvPicPr>
          <p:cNvPr id="22" name="Obraz 21" descr="Obraz zawierający gad, zwierzę, jaszczurka&#10;&#10;Opis wygenerowany automatycznie">
            <a:extLst>
              <a:ext uri="{FF2B5EF4-FFF2-40B4-BE49-F238E27FC236}">
                <a16:creationId xmlns:a16="http://schemas.microsoft.com/office/drawing/2014/main" id="{F44DA64C-C835-4816-9340-8E57D471C8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16" b="86618" l="14258" r="91797">
                        <a14:foregroundMark x1="33008" y1="65693" x2="33008" y2="65693"/>
                        <a14:foregroundMark x1="34766" y1="64964" x2="28320" y2="64964"/>
                        <a14:foregroundMark x1="31250" y1="64234" x2="27734" y2="59854"/>
                        <a14:foregroundMark x1="30078" y1="64964" x2="26563" y2="64234"/>
                        <a14:foregroundMark x1="29492" y1="66423" x2="24805" y2="66423"/>
                        <a14:foregroundMark x1="26563" y1="61314" x2="27148" y2="62774"/>
                        <a14:foregroundMark x1="60742" y1="80292" x2="66016" y2="83212"/>
                        <a14:foregroundMark x1="73633" y1="83212" x2="90039" y2="83942"/>
                        <a14:foregroundMark x1="90039" y1="83942" x2="84180" y2="85401"/>
                        <a14:foregroundMark x1="90039" y1="55474" x2="77148" y2="65693"/>
                        <a14:foregroundMark x1="77148" y1="65693" x2="61914" y2="64234"/>
                        <a14:foregroundMark x1="61914" y1="64234" x2="61914" y2="64234"/>
                        <a14:foregroundMark x1="14258" y1="35523" x2="34180" y2="37713"/>
                        <a14:foregroundMark x1="18945" y1="36253" x2="35938" y2="34550"/>
                        <a14:foregroundMark x1="35938" y1="34550" x2="36523" y2="31144"/>
                        <a14:foregroundMark x1="27148" y1="15085" x2="42773" y2="21168"/>
                        <a14:foregroundMark x1="42773" y1="21168" x2="56055" y2="32603"/>
                        <a14:foregroundMark x1="56055" y1="32603" x2="73242" y2="26034"/>
                        <a14:foregroundMark x1="73242" y1="26034" x2="67188" y2="25304"/>
                        <a14:foregroundMark x1="69531" y1="24574" x2="83594" y2="31630"/>
                        <a14:foregroundMark x1="83594" y1="31630" x2="91211" y2="48662"/>
                        <a14:foregroundMark x1="91211" y1="48662" x2="86328" y2="30657"/>
                        <a14:foregroundMark x1="86328" y1="30657" x2="70898" y2="25304"/>
                        <a14:foregroundMark x1="70898" y1="25304" x2="62500" y2="27494"/>
                        <a14:foregroundMark x1="91797" y1="41363" x2="91797" y2="45255"/>
                        <a14:foregroundMark x1="54102" y1="28224" x2="61914" y2="28224"/>
                        <a14:foregroundMark x1="52930" y1="77372" x2="55273" y2="82482"/>
                        <a14:foregroundMark x1="61328" y1="83212" x2="60742" y2="83212"/>
                        <a14:foregroundMark x1="79492" y1="86861" x2="78906" y2="85401"/>
                        <a14:foregroundMark x1="30078" y1="8516" x2="35352" y2="14355"/>
                        <a14:foregroundMark x1="35938" y1="11436" x2="32422" y2="9976"/>
                        <a14:foregroundMark x1="78320" y1="26764" x2="84180" y2="33333"/>
                        <a14:foregroundMark x1="89453" y1="36983" x2="90625" y2="32603"/>
                      </a14:backgroundRemoval>
                    </a14:imgEffect>
                  </a14:imgLayer>
                </a14:imgProps>
              </a:ext>
            </a:extLst>
          </a:blip>
          <a:srcRect l="10230" t="5866" b="6218"/>
          <a:stretch/>
        </p:blipFill>
        <p:spPr>
          <a:xfrm>
            <a:off x="6065958" y="211071"/>
            <a:ext cx="3013146" cy="2368794"/>
          </a:xfrm>
          <a:prstGeom prst="rect">
            <a:avLst/>
          </a:prstGeom>
        </p:spPr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2844"/>
            <a:ext cx="12161637" cy="2368794"/>
          </a:xfrm>
        </p:spPr>
        <p:txBody>
          <a:bodyPr rtlCol="0" anchor="ctr"/>
          <a:lstStyle/>
          <a:p>
            <a:pPr rtl="0"/>
            <a:r>
              <a:rPr lang="pl-PL" sz="5400" dirty="0">
                <a:latin typeface="STXinwei" panose="02010800040101010101" pitchFamily="2" charset="-122"/>
                <a:ea typeface="STXinwei" panose="02010800040101010101" pitchFamily="2" charset="-122"/>
              </a:rPr>
              <a:t>Biznesplan					</a:t>
            </a:r>
            <a:br>
              <a:rPr lang="pl-PL" sz="5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pl-PL" sz="5400" dirty="0">
                <a:solidFill>
                  <a:schemeClr val="accent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Karma dla jaszczurek</a:t>
            </a:r>
            <a:r>
              <a:rPr lang="pl-PL" sz="4400" dirty="0">
                <a:solidFill>
                  <a:schemeClr val="accent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	</a:t>
            </a:r>
            <a:r>
              <a:rPr lang="pl-PL" sz="4400" dirty="0">
                <a:latin typeface="STXinwei" panose="02010800040101010101" pitchFamily="2" charset="-122"/>
                <a:ea typeface="STXinwei" panose="02010800040101010101" pitchFamily="2" charset="-122"/>
              </a:rPr>
              <a:t>	</a:t>
            </a:r>
          </a:p>
        </p:txBody>
      </p:sp>
      <p:cxnSp>
        <p:nvCxnSpPr>
          <p:cNvPr id="15" name="Łącznik prosty 14" descr="Linia podziału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67036" y="1554071"/>
            <a:ext cx="3" cy="1966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dtytuł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78895"/>
            <a:ext cx="12192000" cy="936000"/>
          </a:xfrm>
        </p:spPr>
        <p:txBody>
          <a:bodyPr rtlCol="0" anchor="ctr"/>
          <a:lstStyle/>
          <a:p>
            <a:pPr algn="ctr" rtl="0"/>
            <a:r>
              <a:rPr lang="pl-PL" sz="2800" dirty="0">
                <a:latin typeface="Bahnschrift Light" panose="020B0502040204020203" pitchFamily="34" charset="0"/>
                <a:ea typeface="STXinwei" panose="02010800040101010101" pitchFamily="2" charset="-122"/>
              </a:rPr>
              <a:t>Agnieszka </a:t>
            </a:r>
            <a:r>
              <a:rPr lang="pl-PL" sz="2800" dirty="0" err="1">
                <a:latin typeface="Bahnschrift Light" panose="020B0502040204020203" pitchFamily="34" charset="0"/>
                <a:ea typeface="STXinwei" panose="02010800040101010101" pitchFamily="2" charset="-122"/>
              </a:rPr>
              <a:t>Żłobińska</a:t>
            </a:r>
            <a:r>
              <a:rPr lang="pl-PL" sz="2800" dirty="0">
                <a:latin typeface="Bahnschrift Light" panose="020B0502040204020203" pitchFamily="34" charset="0"/>
                <a:ea typeface="STXinwei" panose="02010800040101010101" pitchFamily="2" charset="-122"/>
              </a:rPr>
              <a:t> </a:t>
            </a:r>
            <a:r>
              <a:rPr lang="pl-PL" sz="2800" dirty="0">
                <a:solidFill>
                  <a:schemeClr val="accent1"/>
                </a:solidFill>
                <a:latin typeface="Bahnschrift Light" panose="020B0502040204020203" pitchFamily="34" charset="0"/>
                <a:ea typeface="STXinwei" panose="02010800040101010101" pitchFamily="2" charset="-122"/>
              </a:rPr>
              <a:t>|</a:t>
            </a:r>
            <a:r>
              <a:rPr lang="pl-PL" sz="2800" dirty="0">
                <a:latin typeface="Bahnschrift Light" panose="020B0502040204020203" pitchFamily="34" charset="0"/>
                <a:ea typeface="STXinwei" panose="02010800040101010101" pitchFamily="2" charset="-122"/>
              </a:rPr>
              <a:t> Julia Faściszewska </a:t>
            </a:r>
            <a:r>
              <a:rPr lang="pl-PL" sz="2800" dirty="0">
                <a:solidFill>
                  <a:schemeClr val="accent1"/>
                </a:solidFill>
                <a:latin typeface="Bahnschrift Light" panose="020B0502040204020203" pitchFamily="34" charset="0"/>
                <a:ea typeface="STXinwei" panose="02010800040101010101" pitchFamily="2" charset="-122"/>
              </a:rPr>
              <a:t>|</a:t>
            </a:r>
            <a:r>
              <a:rPr lang="pl-PL" sz="2800" dirty="0">
                <a:latin typeface="Bahnschrift Light" panose="020B0502040204020203" pitchFamily="34" charset="0"/>
                <a:ea typeface="STXinwei" panose="02010800040101010101" pitchFamily="2" charset="-122"/>
              </a:rPr>
              <a:t> Szymon </a:t>
            </a:r>
            <a:r>
              <a:rPr lang="pl-PL" sz="2800" dirty="0" err="1">
                <a:latin typeface="Bahnschrift Light" panose="020B0502040204020203" pitchFamily="34" charset="0"/>
                <a:ea typeface="STXinwei" panose="02010800040101010101" pitchFamily="2" charset="-122"/>
              </a:rPr>
              <a:t>Szymczewski</a:t>
            </a:r>
            <a:endParaRPr lang="pl-PL" sz="2800" dirty="0">
              <a:latin typeface="Bahnschrift Light" panose="020B0502040204020203" pitchFamily="34" charset="0"/>
              <a:ea typeface="STXinwei" panose="02010800040101010101" pitchFamily="2" charset="-122"/>
            </a:endParaRPr>
          </a:p>
        </p:txBody>
      </p:sp>
      <p:grpSp>
        <p:nvGrpSpPr>
          <p:cNvPr id="34" name="Grupa 33" title="kształt geometryczny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554508" y="1641251"/>
            <a:ext cx="1166491" cy="1379850"/>
            <a:chOff x="2451164" y="891257"/>
            <a:chExt cx="2066510" cy="2444489"/>
          </a:xfrm>
        </p:grpSpPr>
        <p:sp>
          <p:nvSpPr>
            <p:cNvPr id="47" name="Dowolny kształt: Kształt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12" name="Dowolny kształt: Kształt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</p:grpSp>
      <p:pic>
        <p:nvPicPr>
          <p:cNvPr id="27" name="Obraz 26">
            <a:extLst>
              <a:ext uri="{FF2B5EF4-FFF2-40B4-BE49-F238E27FC236}">
                <a16:creationId xmlns:a16="http://schemas.microsoft.com/office/drawing/2014/main" id="{C2B98638-481B-4037-B226-FD102CAAA4FA}"/>
              </a:ext>
            </a:extLst>
          </p:cNvPr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67" b="94702" l="9119" r="91185">
                        <a14:foregroundMark x1="48936" y1="4967" x2="49848" y2="4967"/>
                        <a14:foregroundMark x1="9422" y1="49007" x2="9422" y2="52318"/>
                        <a14:foregroundMark x1="31611" y1="89735" x2="36474" y2="91391"/>
                        <a14:foregroundMark x1="46201" y1="95033" x2="56839" y2="95033"/>
                        <a14:foregroundMark x1="56839" y1="95033" x2="57447" y2="94371"/>
                        <a14:foregroundMark x1="91185" y1="45695" x2="88146" y2="61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78" y="1318322"/>
            <a:ext cx="2564423" cy="2353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sz="3600" dirty="0">
                <a:latin typeface="+mj-lt"/>
              </a:rPr>
              <a:t>Dynamika rozwoju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8C47F593-8BBB-4E42-93A0-A6382BB42B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l-PL" dirty="0"/>
              <a:t>Prognozowanie w celu osiągnięcia sukcesu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8A6FC5CC-5CC2-43D6-94AF-A54C0597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53376"/>
              </p:ext>
            </p:extLst>
          </p:nvPr>
        </p:nvGraphicFramePr>
        <p:xfrm>
          <a:off x="431800" y="1728000"/>
          <a:ext cx="6680200" cy="489817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578291">
                <a:tc>
                  <a:txBody>
                    <a:bodyPr/>
                    <a:lstStyle/>
                    <a:p>
                      <a:pPr algn="ctr" rtl="0"/>
                      <a:r>
                        <a:rPr lang="pl-PL" dirty="0">
                          <a:solidFill>
                            <a:schemeClr val="accent1"/>
                          </a:solidFill>
                        </a:rPr>
                        <a:t>Miesiąc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latin typeface="+mn-lt"/>
                        </a:rPr>
                        <a:t>Produkcja</a:t>
                      </a:r>
                    </a:p>
                    <a:p>
                      <a:pPr algn="ctr" rtl="0"/>
                      <a:r>
                        <a:rPr lang="pl-PL" sz="1600" b="0" dirty="0">
                          <a:latin typeface="+mn-lt"/>
                        </a:rPr>
                        <a:t>(t)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latin typeface="+mn-lt"/>
                        </a:rPr>
                        <a:t>Fakty sprzedaży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latin typeface="+mn-lt"/>
                        </a:rPr>
                        <a:t>Dochód ze sprzedaży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latin typeface="+mn-lt"/>
                        </a:rPr>
                        <a:t>Przychód firmy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66 910 </a:t>
                      </a:r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6 208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1832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94 255 </a:t>
                      </a:r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15 863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2612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135 855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33 935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3789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199 705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74 189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297 855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137 106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8235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447 855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234 447 zł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674823"/>
                  </a:ext>
                </a:extLst>
              </a:tr>
            </a:tbl>
          </a:graphicData>
        </a:graphic>
      </p:graphicFrame>
      <p:graphicFrame>
        <p:nvGraphicFramePr>
          <p:cNvPr id="10" name="Wykres 9" title="Wykres zastępczy przychodu brutto">
            <a:extLst>
              <a:ext uri="{FF2B5EF4-FFF2-40B4-BE49-F238E27FC236}">
                <a16:creationId xmlns:a16="http://schemas.microsoft.com/office/drawing/2014/main" id="{37148895-F8B0-42CA-81D7-420E8C24C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679798"/>
              </p:ext>
            </p:extLst>
          </p:nvPr>
        </p:nvGraphicFramePr>
        <p:xfrm>
          <a:off x="7389813" y="1728001"/>
          <a:ext cx="4381500" cy="4177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10</a:t>
            </a:fld>
            <a:endParaRPr lang="pl-PL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10D539D8-301F-448B-8870-CD47FB74A2E6}"/>
              </a:ext>
            </a:extLst>
          </p:cNvPr>
          <p:cNvSpPr/>
          <p:nvPr/>
        </p:nvSpPr>
        <p:spPr>
          <a:xfrm>
            <a:off x="7589210" y="6139542"/>
            <a:ext cx="3657600" cy="4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Obraz zawierający gad, zwierzę, jaszczurka, siedzi&#10;&#10;Opis wygenerowany automatycznie">
            <a:extLst>
              <a:ext uri="{FF2B5EF4-FFF2-40B4-BE49-F238E27FC236}">
                <a16:creationId xmlns:a16="http://schemas.microsoft.com/office/drawing/2014/main" id="{1675CACE-D509-4D9D-9AEA-06574B65F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77" t="55111" r="673" b="2683"/>
          <a:stretch/>
        </p:blipFill>
        <p:spPr>
          <a:xfrm>
            <a:off x="8869456" y="82957"/>
            <a:ext cx="3241553" cy="1807755"/>
          </a:xfrm>
          <a:prstGeom prst="rect">
            <a:avLst/>
          </a:prstGeom>
        </p:spPr>
      </p:pic>
      <p:pic>
        <p:nvPicPr>
          <p:cNvPr id="44" name="Obraz — symbol zastępczy 43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/>
          <a:stretch/>
        </p:blipFill>
        <p:spPr>
          <a:xfrm>
            <a:off x="0" y="18215"/>
            <a:ext cx="6499552" cy="4335416"/>
          </a:xfrm>
        </p:spPr>
      </p:pic>
      <p:pic>
        <p:nvPicPr>
          <p:cNvPr id="16" name="Obraz 15" descr="Obraz zawierający gad, zwierzę, jaszczurka&#10;&#10;Opis wygenerowany automatycznie">
            <a:extLst>
              <a:ext uri="{FF2B5EF4-FFF2-40B4-BE49-F238E27FC236}">
                <a16:creationId xmlns:a16="http://schemas.microsoft.com/office/drawing/2014/main" id="{B65079ED-AF6D-4C2D-97CE-DA239739CE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65"/>
          <a:stretch/>
        </p:blipFill>
        <p:spPr>
          <a:xfrm>
            <a:off x="5713345" y="1791478"/>
            <a:ext cx="6448292" cy="5048306"/>
          </a:xfrm>
          <a:prstGeom prst="rect">
            <a:avLst/>
          </a:prstGeom>
        </p:spPr>
      </p:pic>
      <p:pic>
        <p:nvPicPr>
          <p:cNvPr id="18" name="Obraz 17" descr="Obraz zawierający gad, zwierzę, jaszczurka, siedzi&#10;&#10;Opis wygenerowany automatycznie">
            <a:extLst>
              <a:ext uri="{FF2B5EF4-FFF2-40B4-BE49-F238E27FC236}">
                <a16:creationId xmlns:a16="http://schemas.microsoft.com/office/drawing/2014/main" id="{0B4AFA9F-5BED-4AF3-9ABE-B0E69DC39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262" b="56122"/>
          <a:stretch/>
        </p:blipFill>
        <p:spPr>
          <a:xfrm>
            <a:off x="44579" y="4296976"/>
            <a:ext cx="6410394" cy="2525833"/>
          </a:xfrm>
          <a:prstGeom prst="rect">
            <a:avLst/>
          </a:prstGeom>
        </p:spPr>
      </p:pic>
      <p:pic>
        <p:nvPicPr>
          <p:cNvPr id="22" name="Obraz 21" descr="Obraz zawierający gad, zwierzę, jaszczurka&#10;&#10;Opis wygenerowany automatycznie">
            <a:extLst>
              <a:ext uri="{FF2B5EF4-FFF2-40B4-BE49-F238E27FC236}">
                <a16:creationId xmlns:a16="http://schemas.microsoft.com/office/drawing/2014/main" id="{F44DA64C-C835-4816-9340-8E57D471C8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16" b="86618" l="14258" r="91797">
                        <a14:foregroundMark x1="33008" y1="65693" x2="33008" y2="65693"/>
                        <a14:foregroundMark x1="34766" y1="64964" x2="28320" y2="64964"/>
                        <a14:foregroundMark x1="31250" y1="64234" x2="27734" y2="59854"/>
                        <a14:foregroundMark x1="30078" y1="64964" x2="26563" y2="64234"/>
                        <a14:foregroundMark x1="29492" y1="66423" x2="24805" y2="66423"/>
                        <a14:foregroundMark x1="26563" y1="61314" x2="27148" y2="62774"/>
                        <a14:foregroundMark x1="60742" y1="80292" x2="66016" y2="83212"/>
                        <a14:foregroundMark x1="73633" y1="83212" x2="90039" y2="83942"/>
                        <a14:foregroundMark x1="90039" y1="83942" x2="84180" y2="85401"/>
                        <a14:foregroundMark x1="90039" y1="55474" x2="77148" y2="65693"/>
                        <a14:foregroundMark x1="77148" y1="65693" x2="61914" y2="64234"/>
                        <a14:foregroundMark x1="61914" y1="64234" x2="61914" y2="64234"/>
                        <a14:foregroundMark x1="14258" y1="35523" x2="34180" y2="37713"/>
                        <a14:foregroundMark x1="18945" y1="36253" x2="35938" y2="34550"/>
                        <a14:foregroundMark x1="35938" y1="34550" x2="36523" y2="31144"/>
                        <a14:foregroundMark x1="27148" y1="15085" x2="42773" y2="21168"/>
                        <a14:foregroundMark x1="42773" y1="21168" x2="56055" y2="32603"/>
                        <a14:foregroundMark x1="56055" y1="32603" x2="73242" y2="26034"/>
                        <a14:foregroundMark x1="73242" y1="26034" x2="67188" y2="25304"/>
                        <a14:foregroundMark x1="69531" y1="24574" x2="83594" y2="31630"/>
                        <a14:foregroundMark x1="83594" y1="31630" x2="91211" y2="48662"/>
                        <a14:foregroundMark x1="91211" y1="48662" x2="86328" y2="30657"/>
                        <a14:foregroundMark x1="86328" y1="30657" x2="70898" y2="25304"/>
                        <a14:foregroundMark x1="70898" y1="25304" x2="62500" y2="27494"/>
                        <a14:foregroundMark x1="91797" y1="41363" x2="91797" y2="45255"/>
                        <a14:foregroundMark x1="54102" y1="28224" x2="61914" y2="28224"/>
                        <a14:foregroundMark x1="52930" y1="77372" x2="55273" y2="82482"/>
                        <a14:foregroundMark x1="61328" y1="83212" x2="60742" y2="83212"/>
                        <a14:foregroundMark x1="79492" y1="86861" x2="78906" y2="85401"/>
                        <a14:foregroundMark x1="30078" y1="8516" x2="35352" y2="14355"/>
                        <a14:foregroundMark x1="35938" y1="11436" x2="32422" y2="9976"/>
                        <a14:foregroundMark x1="78320" y1="26764" x2="84180" y2="33333"/>
                        <a14:foregroundMark x1="89453" y1="36983" x2="90625" y2="32603"/>
                      </a14:backgroundRemoval>
                    </a14:imgEffect>
                  </a14:imgLayer>
                </a14:imgProps>
              </a:ext>
            </a:extLst>
          </a:blip>
          <a:srcRect l="10230" t="5866" b="6218"/>
          <a:stretch/>
        </p:blipFill>
        <p:spPr>
          <a:xfrm>
            <a:off x="6065958" y="211071"/>
            <a:ext cx="3013146" cy="2368794"/>
          </a:xfrm>
          <a:prstGeom prst="rect">
            <a:avLst/>
          </a:prstGeom>
        </p:spPr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2844"/>
            <a:ext cx="12161637" cy="2368794"/>
          </a:xfrm>
        </p:spPr>
        <p:txBody>
          <a:bodyPr rtlCol="0" anchor="ctr"/>
          <a:lstStyle/>
          <a:p>
            <a:pPr rtl="0"/>
            <a:r>
              <a:rPr lang="pl-PL" sz="6000" dirty="0">
                <a:latin typeface="STXinwei" panose="02010800040101010101" pitchFamily="2" charset="-122"/>
                <a:ea typeface="STXinwei" panose="02010800040101010101" pitchFamily="2" charset="-122"/>
              </a:rPr>
              <a:t>Dziękujemy za uwagę</a:t>
            </a:r>
            <a:r>
              <a:rPr lang="pl-PL" sz="4800" dirty="0">
                <a:solidFill>
                  <a:schemeClr val="accent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	</a:t>
            </a:r>
            <a:r>
              <a:rPr lang="pl-PL" sz="4800" dirty="0">
                <a:latin typeface="STXinwei" panose="02010800040101010101" pitchFamily="2" charset="-122"/>
                <a:ea typeface="STXinwei" panose="02010800040101010101" pitchFamily="2" charset="-122"/>
              </a:rPr>
              <a:t>	</a:t>
            </a:r>
          </a:p>
        </p:txBody>
      </p:sp>
      <p:cxnSp>
        <p:nvCxnSpPr>
          <p:cNvPr id="15" name="Łącznik prosty 14" descr="Linia podziału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67036" y="1554071"/>
            <a:ext cx="3" cy="1966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dtytuł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78895"/>
            <a:ext cx="12192000" cy="936000"/>
          </a:xfrm>
        </p:spPr>
        <p:txBody>
          <a:bodyPr rtlCol="0" anchor="ctr"/>
          <a:lstStyle/>
          <a:p>
            <a:pPr algn="ctr" rtl="0"/>
            <a:r>
              <a:rPr lang="pl-PL" sz="2800" dirty="0">
                <a:latin typeface="Bahnschrift Light" panose="020B0502040204020203" pitchFamily="34" charset="0"/>
                <a:ea typeface="STXinwei" panose="02010800040101010101" pitchFamily="2" charset="-122"/>
              </a:rPr>
              <a:t>Agnieszka </a:t>
            </a:r>
            <a:r>
              <a:rPr lang="pl-PL" sz="2800" dirty="0" err="1">
                <a:latin typeface="Bahnschrift Light" panose="020B0502040204020203" pitchFamily="34" charset="0"/>
                <a:ea typeface="STXinwei" panose="02010800040101010101" pitchFamily="2" charset="-122"/>
              </a:rPr>
              <a:t>Żłobińska</a:t>
            </a:r>
            <a:r>
              <a:rPr lang="pl-PL" sz="2800" dirty="0">
                <a:latin typeface="Bahnschrift Light" panose="020B0502040204020203" pitchFamily="34" charset="0"/>
                <a:ea typeface="STXinwei" panose="02010800040101010101" pitchFamily="2" charset="-122"/>
              </a:rPr>
              <a:t> </a:t>
            </a:r>
            <a:r>
              <a:rPr lang="pl-PL" sz="2800" dirty="0">
                <a:solidFill>
                  <a:schemeClr val="accent1"/>
                </a:solidFill>
                <a:latin typeface="Bahnschrift Light" panose="020B0502040204020203" pitchFamily="34" charset="0"/>
                <a:ea typeface="STXinwei" panose="02010800040101010101" pitchFamily="2" charset="-122"/>
              </a:rPr>
              <a:t>|</a:t>
            </a:r>
            <a:r>
              <a:rPr lang="pl-PL" sz="2800" dirty="0">
                <a:latin typeface="Bahnschrift Light" panose="020B0502040204020203" pitchFamily="34" charset="0"/>
                <a:ea typeface="STXinwei" panose="02010800040101010101" pitchFamily="2" charset="-122"/>
              </a:rPr>
              <a:t> Julia Faściszewska </a:t>
            </a:r>
            <a:r>
              <a:rPr lang="pl-PL" sz="2800" dirty="0">
                <a:solidFill>
                  <a:schemeClr val="accent1"/>
                </a:solidFill>
                <a:latin typeface="Bahnschrift Light" panose="020B0502040204020203" pitchFamily="34" charset="0"/>
                <a:ea typeface="STXinwei" panose="02010800040101010101" pitchFamily="2" charset="-122"/>
              </a:rPr>
              <a:t>|</a:t>
            </a:r>
            <a:r>
              <a:rPr lang="pl-PL" sz="2800" dirty="0">
                <a:latin typeface="Bahnschrift Light" panose="020B0502040204020203" pitchFamily="34" charset="0"/>
                <a:ea typeface="STXinwei" panose="02010800040101010101" pitchFamily="2" charset="-122"/>
              </a:rPr>
              <a:t> Szymon </a:t>
            </a:r>
            <a:r>
              <a:rPr lang="pl-PL" sz="2800" dirty="0" err="1">
                <a:latin typeface="Bahnschrift Light" panose="020B0502040204020203" pitchFamily="34" charset="0"/>
                <a:ea typeface="STXinwei" panose="02010800040101010101" pitchFamily="2" charset="-122"/>
              </a:rPr>
              <a:t>Szymczewski</a:t>
            </a:r>
            <a:endParaRPr lang="pl-PL" sz="2800" dirty="0">
              <a:latin typeface="Bahnschrift Light" panose="020B0502040204020203" pitchFamily="34" charset="0"/>
              <a:ea typeface="STXinwei" panose="02010800040101010101" pitchFamily="2" charset="-122"/>
            </a:endParaRPr>
          </a:p>
        </p:txBody>
      </p:sp>
      <p:grpSp>
        <p:nvGrpSpPr>
          <p:cNvPr id="34" name="Grupa 33" title="kształt geometryczny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386861" y="1647875"/>
            <a:ext cx="1166491" cy="1379850"/>
            <a:chOff x="2451164" y="891257"/>
            <a:chExt cx="2066510" cy="2444489"/>
          </a:xfrm>
        </p:grpSpPr>
        <p:sp>
          <p:nvSpPr>
            <p:cNvPr id="47" name="Dowolny kształt: Kształt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12" name="Dowolny kształt: Kształt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</p:grpSp>
      <p:pic>
        <p:nvPicPr>
          <p:cNvPr id="27" name="Obraz 26">
            <a:extLst>
              <a:ext uri="{FF2B5EF4-FFF2-40B4-BE49-F238E27FC236}">
                <a16:creationId xmlns:a16="http://schemas.microsoft.com/office/drawing/2014/main" id="{C2B98638-481B-4037-B226-FD102CAAA4FA}"/>
              </a:ext>
            </a:extLst>
          </p:cNvPr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67" b="94702" l="9119" r="91185">
                        <a14:foregroundMark x1="48936" y1="4967" x2="49848" y2="4967"/>
                        <a14:foregroundMark x1="9422" y1="49007" x2="9422" y2="52318"/>
                        <a14:foregroundMark x1="31611" y1="89735" x2="36474" y2="91391"/>
                        <a14:foregroundMark x1="46201" y1="95033" x2="56839" y2="95033"/>
                        <a14:foregroundMark x1="56839" y1="95033" x2="57447" y2="94371"/>
                        <a14:foregroundMark x1="91185" y1="45695" x2="88146" y2="61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78" y="1318322"/>
            <a:ext cx="2564423" cy="2353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1864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rostokąt 34">
            <a:extLst>
              <a:ext uri="{FF2B5EF4-FFF2-40B4-BE49-F238E27FC236}">
                <a16:creationId xmlns:a16="http://schemas.microsoft.com/office/drawing/2014/main" id="{8483CDD9-CF31-4714-A10E-3A1EA74C5121}"/>
              </a:ext>
            </a:extLst>
          </p:cNvPr>
          <p:cNvSpPr/>
          <p:nvPr/>
        </p:nvSpPr>
        <p:spPr>
          <a:xfrm>
            <a:off x="7589210" y="6139542"/>
            <a:ext cx="3657600" cy="4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388ED86C-DAC7-475E-9162-CA2593E937F7}"/>
              </a:ext>
            </a:extLst>
          </p:cNvPr>
          <p:cNvSpPr/>
          <p:nvPr/>
        </p:nvSpPr>
        <p:spPr>
          <a:xfrm>
            <a:off x="83999" y="1039045"/>
            <a:ext cx="12072622" cy="39538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99" y="84657"/>
            <a:ext cx="9750571" cy="863601"/>
          </a:xfrm>
          <a:solidFill>
            <a:schemeClr val="bg1"/>
          </a:solidFill>
        </p:spPr>
        <p:txBody>
          <a:bodyPr rtlCol="0"/>
          <a:lstStyle/>
          <a:p>
            <a:pPr algn="l" rtl="0"/>
            <a:r>
              <a:rPr lang="pl-PL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Skąd pomysł na nasz biznes?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123" y="1042316"/>
            <a:ext cx="6012001" cy="3950598"/>
          </a:xfrm>
        </p:spPr>
        <p:txBody>
          <a:bodyPr rtlCol="0" anchor="ctr"/>
          <a:lstStyle/>
          <a:p>
            <a:pPr algn="ctr"/>
            <a:r>
              <a:rPr lang="pl-PL" sz="3200" i="1" dirty="0">
                <a:latin typeface="+mj-lt"/>
              </a:rPr>
              <a:t>Pomysł na karmę zrodził się z potrzeby wyrażanej przez </a:t>
            </a:r>
            <a:r>
              <a:rPr lang="pl-PL" sz="3200" i="1" dirty="0">
                <a:solidFill>
                  <a:schemeClr val="accent1"/>
                </a:solidFill>
                <a:latin typeface="+mj-lt"/>
              </a:rPr>
              <a:t>profesjonalnych hodowców</a:t>
            </a:r>
            <a:r>
              <a:rPr lang="pl-PL" sz="3200" i="1" dirty="0">
                <a:latin typeface="+mj-lt"/>
              </a:rPr>
              <a:t>, </a:t>
            </a:r>
            <a:r>
              <a:rPr lang="pl-PL" sz="3200" i="1" dirty="0">
                <a:solidFill>
                  <a:schemeClr val="accent2"/>
                </a:solidFill>
                <a:latin typeface="+mj-lt"/>
              </a:rPr>
              <a:t>prywatnych posiadaczy</a:t>
            </a:r>
            <a:r>
              <a:rPr lang="pl-PL" sz="3200" i="1" dirty="0">
                <a:latin typeface="+mj-lt"/>
              </a:rPr>
              <a:t>, jak i </a:t>
            </a:r>
            <a:r>
              <a:rPr lang="pl-PL" sz="3200" i="1" dirty="0">
                <a:solidFill>
                  <a:schemeClr val="accent3"/>
                </a:solidFill>
                <a:latin typeface="+mj-lt"/>
              </a:rPr>
              <a:t>osób planujących mieć jaszczurkę</a:t>
            </a:r>
            <a:r>
              <a:rPr lang="pl-PL" sz="3200" i="1" dirty="0">
                <a:latin typeface="+mj-lt"/>
              </a:rPr>
              <a:t>.</a:t>
            </a:r>
          </a:p>
        </p:txBody>
      </p:sp>
      <p:grpSp>
        <p:nvGrpSpPr>
          <p:cNvPr id="46" name="Grupa 45" title="grupa trójkątów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8501957" y="471554"/>
            <a:ext cx="3606043" cy="3143967"/>
            <a:chOff x="9862160" y="831132"/>
            <a:chExt cx="1850209" cy="1915995"/>
          </a:xfrm>
        </p:grpSpPr>
        <p:sp>
          <p:nvSpPr>
            <p:cNvPr id="16" name="Dowolny kształt: Kształt 15" title="trójkąty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17" name="Dowolny kształt: Kształt 16" title="trójkąty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18" name="Dowolny kształt: Kształt 17" title="trójkąty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19" name="Dowolny kształt: Kształt 18" title="trójkąty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0" name="Dowolny kształt: Kształt 19" title="trójkąty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1" name="Dowolny kształt: Kształt 20" title="trójkąty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2" name="Dowolny kształt: Kształt 21" title="trójkąty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3" name="Dowolny kształt: Kształt 22" title="trójkąty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4" name="Dowolny kształt: Kształt 23" title="trójkąty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5" name="Dowolny kształt: Kształt 24" title="trójkąty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6" name="Dowolny kształt: Kształt 25" title="trójkąty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7" name="Dowolny kształt: Kształt 26" title="trójkąty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8" name="Dowolny kształt: Kształt 27" title="trójkąty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9" name="Dowolny kształt: Kształt 28" title="trójkąty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</p:grp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2</a:t>
            </a:fld>
            <a:endParaRPr lang="pl-PL" dirty="0"/>
          </a:p>
        </p:txBody>
      </p:sp>
      <p:pic>
        <p:nvPicPr>
          <p:cNvPr id="31" name="Obraz 30" descr="Obraz zawierający osoba, zwierzę, gad, baseball&#10;&#10;Opis wygenerowany automatycznie">
            <a:extLst>
              <a:ext uri="{FF2B5EF4-FFF2-40B4-BE49-F238E27FC236}">
                <a16:creationId xmlns:a16="http://schemas.microsoft.com/office/drawing/2014/main" id="{BB6C24A0-D7F3-4EF2-95FB-8BD154EC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03" y="361736"/>
            <a:ext cx="4140400" cy="28946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Obraz 13" descr="Obraz zawierający osoba, wewnątrz, zwierzę, gad&#10;&#10;Opis wygenerowany automatycznie">
            <a:extLst>
              <a:ext uri="{FF2B5EF4-FFF2-40B4-BE49-F238E27FC236}">
                <a16:creationId xmlns:a16="http://schemas.microsoft.com/office/drawing/2014/main" id="{7D413886-2BDE-49C1-9635-E0C596E34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42"/>
          <a:stretch/>
        </p:blipFill>
        <p:spPr>
          <a:xfrm rot="20929241">
            <a:off x="8444965" y="2224736"/>
            <a:ext cx="3601016" cy="29422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3" name="Obraz 32" descr="Obraz zawierający osoba, zwierzę, mały, małe&#10;&#10;Opis wygenerowany automatycznie">
            <a:extLst>
              <a:ext uri="{FF2B5EF4-FFF2-40B4-BE49-F238E27FC236}">
                <a16:creationId xmlns:a16="http://schemas.microsoft.com/office/drawing/2014/main" id="{550A74CF-5F86-48B9-8730-06CA451A3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3181">
            <a:off x="5711291" y="3679136"/>
            <a:ext cx="4152545" cy="2673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zawartości 8" descr="Obraz zawierający zwierzę, jaszczurka, gad, zewnętrzne&#10;&#10;Opis wygenerowany automatycznie">
            <a:extLst>
              <a:ext uri="{FF2B5EF4-FFF2-40B4-BE49-F238E27FC236}">
                <a16:creationId xmlns:a16="http://schemas.microsoft.com/office/drawing/2014/main" id="{2FBDF381-6560-418F-81C7-C7CA349FFE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5650" t="8624" r="14728" b="12396"/>
          <a:stretch/>
        </p:blipFill>
        <p:spPr>
          <a:xfrm>
            <a:off x="7921593" y="86714"/>
            <a:ext cx="4183693" cy="6684572"/>
          </a:xfr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0B48CFA3-7715-4F9E-B848-F044C9793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79" y="97050"/>
            <a:ext cx="7515032" cy="6674236"/>
          </a:xfrm>
        </p:spPr>
        <p:txBody>
          <a:bodyPr/>
          <a:lstStyle/>
          <a:p>
            <a:r>
              <a:rPr lang="pl-PL" dirty="0"/>
              <a:t> </a:t>
            </a: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DA65850-E78A-48FD-8DE9-2659167A3C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496369" y="6155190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pl-PL" smtClean="0"/>
              <a:pPr rtl="0">
                <a:spcAft>
                  <a:spcPts val="600"/>
                </a:spcAft>
              </a:pPr>
              <a:t>3</a:t>
            </a:fld>
            <a:endParaRPr lang="pl-PL"/>
          </a:p>
        </p:txBody>
      </p:sp>
      <p:grpSp>
        <p:nvGrpSpPr>
          <p:cNvPr id="18" name="Grupa 17" title="grupa trójkątów">
            <a:extLst>
              <a:ext uri="{FF2B5EF4-FFF2-40B4-BE49-F238E27FC236}">
                <a16:creationId xmlns:a16="http://schemas.microsoft.com/office/drawing/2014/main" id="{8E791DE4-604C-43B6-98F1-7425FFAAADE3}"/>
              </a:ext>
            </a:extLst>
          </p:cNvPr>
          <p:cNvGrpSpPr/>
          <p:nvPr/>
        </p:nvGrpSpPr>
        <p:grpSpPr>
          <a:xfrm>
            <a:off x="9119059" y="0"/>
            <a:ext cx="2066209" cy="2375531"/>
            <a:chOff x="9862160" y="831132"/>
            <a:chExt cx="1850209" cy="1915995"/>
          </a:xfrm>
        </p:grpSpPr>
        <p:sp>
          <p:nvSpPr>
            <p:cNvPr id="19" name="Dowolny kształt: Kształt 15" title="trójkąty">
              <a:extLst>
                <a:ext uri="{FF2B5EF4-FFF2-40B4-BE49-F238E27FC236}">
                  <a16:creationId xmlns:a16="http://schemas.microsoft.com/office/drawing/2014/main" id="{5ABA7DCD-9202-4454-8332-7BC73239476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0" name="Dowolny kształt: Kształt 16" title="trójkąty">
              <a:extLst>
                <a:ext uri="{FF2B5EF4-FFF2-40B4-BE49-F238E27FC236}">
                  <a16:creationId xmlns:a16="http://schemas.microsoft.com/office/drawing/2014/main" id="{DBECB2F0-CF8D-42C2-846F-3B2402F635F0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1" name="Dowolny kształt: Kształt 17" title="trójkąty">
              <a:extLst>
                <a:ext uri="{FF2B5EF4-FFF2-40B4-BE49-F238E27FC236}">
                  <a16:creationId xmlns:a16="http://schemas.microsoft.com/office/drawing/2014/main" id="{7E899AA9-1360-4396-AE96-B2D5BF6E30FF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2" name="Dowolny kształt: Kształt 18" title="trójkąty">
              <a:extLst>
                <a:ext uri="{FF2B5EF4-FFF2-40B4-BE49-F238E27FC236}">
                  <a16:creationId xmlns:a16="http://schemas.microsoft.com/office/drawing/2014/main" id="{1904AFE1-C5E5-4FFC-ADD4-BC39E3693381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3" name="Dowolny kształt: Kształt 19" title="trójkąty">
              <a:extLst>
                <a:ext uri="{FF2B5EF4-FFF2-40B4-BE49-F238E27FC236}">
                  <a16:creationId xmlns:a16="http://schemas.microsoft.com/office/drawing/2014/main" id="{904EEA6F-1361-496F-BCB2-1ED0B6389252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4" name="Dowolny kształt: Kształt 20" title="trójkąty">
              <a:extLst>
                <a:ext uri="{FF2B5EF4-FFF2-40B4-BE49-F238E27FC236}">
                  <a16:creationId xmlns:a16="http://schemas.microsoft.com/office/drawing/2014/main" id="{670E6710-C9ED-4419-A21B-49CCBB51A262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5" name="Dowolny kształt: Kształt 21" title="trójkąty">
              <a:extLst>
                <a:ext uri="{FF2B5EF4-FFF2-40B4-BE49-F238E27FC236}">
                  <a16:creationId xmlns:a16="http://schemas.microsoft.com/office/drawing/2014/main" id="{8AB1D34B-69F2-4742-A85C-132C6BF003DB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6" name="Dowolny kształt: Kształt 22" title="trójkąty">
              <a:extLst>
                <a:ext uri="{FF2B5EF4-FFF2-40B4-BE49-F238E27FC236}">
                  <a16:creationId xmlns:a16="http://schemas.microsoft.com/office/drawing/2014/main" id="{045361A4-9640-4CA6-849A-E74643CBA35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7" name="Dowolny kształt: Kształt 23" title="trójkąty">
              <a:extLst>
                <a:ext uri="{FF2B5EF4-FFF2-40B4-BE49-F238E27FC236}">
                  <a16:creationId xmlns:a16="http://schemas.microsoft.com/office/drawing/2014/main" id="{F070067E-61FB-44A1-B5C8-E9418FD634D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8" name="Dowolny kształt: Kształt 24" title="trójkąty">
              <a:extLst>
                <a:ext uri="{FF2B5EF4-FFF2-40B4-BE49-F238E27FC236}">
                  <a16:creationId xmlns:a16="http://schemas.microsoft.com/office/drawing/2014/main" id="{F5642B1D-C75A-4995-9C25-414FF83D8711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9" name="Dowolny kształt: Kształt 25" title="trójkąty">
              <a:extLst>
                <a:ext uri="{FF2B5EF4-FFF2-40B4-BE49-F238E27FC236}">
                  <a16:creationId xmlns:a16="http://schemas.microsoft.com/office/drawing/2014/main" id="{79B854F4-9330-4438-96CD-D6E00185312E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0" name="Dowolny kształt: Kształt 26" title="trójkąty">
              <a:extLst>
                <a:ext uri="{FF2B5EF4-FFF2-40B4-BE49-F238E27FC236}">
                  <a16:creationId xmlns:a16="http://schemas.microsoft.com/office/drawing/2014/main" id="{627EA3A6-4A38-4B65-A558-1CDAAB7D354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1" name="Dowolny kształt: Kształt 27" title="trójkąty">
              <a:extLst>
                <a:ext uri="{FF2B5EF4-FFF2-40B4-BE49-F238E27FC236}">
                  <a16:creationId xmlns:a16="http://schemas.microsoft.com/office/drawing/2014/main" id="{77F794FB-2F4D-463A-A363-A1C97071D7B1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2" name="Dowolny kształt: Kształt 28" title="trójkąty">
              <a:extLst>
                <a:ext uri="{FF2B5EF4-FFF2-40B4-BE49-F238E27FC236}">
                  <a16:creationId xmlns:a16="http://schemas.microsoft.com/office/drawing/2014/main" id="{B6ACDE30-2E1E-46C9-821D-9938E5DC30FE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</p:grpSp>
      <p:pic>
        <p:nvPicPr>
          <p:cNvPr id="38" name="Obraz 37">
            <a:extLst>
              <a:ext uri="{FF2B5EF4-FFF2-40B4-BE49-F238E27FC236}">
                <a16:creationId xmlns:a16="http://schemas.microsoft.com/office/drawing/2014/main" id="{78261364-B2C5-4C61-B904-92C3D779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0" y="342834"/>
            <a:ext cx="3323164" cy="6035721"/>
          </a:xfrm>
          <a:prstGeom prst="rect">
            <a:avLst/>
          </a:prstGeom>
        </p:spPr>
      </p:pic>
      <p:pic>
        <p:nvPicPr>
          <p:cNvPr id="42" name="Obraz 41">
            <a:extLst>
              <a:ext uri="{FF2B5EF4-FFF2-40B4-BE49-F238E27FC236}">
                <a16:creationId xmlns:a16="http://schemas.microsoft.com/office/drawing/2014/main" id="{16F9230D-1AC8-4C57-A3E0-502AEABB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062" y="342834"/>
            <a:ext cx="3819921" cy="2148705"/>
          </a:xfrm>
          <a:prstGeom prst="rect">
            <a:avLst/>
          </a:prstGeom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6AA7FA76-C287-46EF-8D63-76863E49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465" y="2586076"/>
            <a:ext cx="3785114" cy="3785114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924771BF-2D68-474B-8DE4-67E504C5D66A}"/>
              </a:ext>
            </a:extLst>
          </p:cNvPr>
          <p:cNvSpPr/>
          <p:nvPr/>
        </p:nvSpPr>
        <p:spPr>
          <a:xfrm>
            <a:off x="366388" y="1586021"/>
            <a:ext cx="755520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  <a:latin typeface="Bahnschrift Light" panose="020B0502040204020203" pitchFamily="34" charset="0"/>
              </a:rPr>
              <a:t>Chcielibyście tym karmić swojego pupila?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53" name="Łza 52">
            <a:extLst>
              <a:ext uri="{FF2B5EF4-FFF2-40B4-BE49-F238E27FC236}">
                <a16:creationId xmlns:a16="http://schemas.microsoft.com/office/drawing/2014/main" id="{6C7E7AF3-1A8D-4022-8978-8E710E44C8DB}"/>
              </a:ext>
            </a:extLst>
          </p:cNvPr>
          <p:cNvSpPr/>
          <p:nvPr/>
        </p:nvSpPr>
        <p:spPr>
          <a:xfrm rot="18573518">
            <a:off x="8617156" y="848554"/>
            <a:ext cx="414110" cy="422793"/>
          </a:xfrm>
          <a:prstGeom prst="teardrop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3906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1962D7A-E280-4053-8F77-A04DF16EF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l-PL" smtClean="0"/>
              <a:pPr rtl="0"/>
              <a:t>4</a:t>
            </a:fld>
            <a:endParaRPr lang="pl-PL" dirty="0"/>
          </a:p>
        </p:txBody>
      </p:sp>
      <p:pic>
        <p:nvPicPr>
          <p:cNvPr id="5" name="Obraz — symbol zastępczy 9">
            <a:extLst>
              <a:ext uri="{FF2B5EF4-FFF2-40B4-BE49-F238E27FC236}">
                <a16:creationId xmlns:a16="http://schemas.microsoft.com/office/drawing/2014/main" id="{1EAD46CC-65E2-4C97-94BA-D9483C8C6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4"/>
          <a:stretch/>
        </p:blipFill>
        <p:spPr>
          <a:xfrm>
            <a:off x="1960068" y="754008"/>
            <a:ext cx="6324736" cy="5722023"/>
          </a:xfrm>
          <a:prstGeom prst="rect">
            <a:avLst/>
          </a:prstGeom>
        </p:spPr>
      </p:pic>
      <p:sp>
        <p:nvSpPr>
          <p:cNvPr id="7" name="Owal 6">
            <a:extLst>
              <a:ext uri="{FF2B5EF4-FFF2-40B4-BE49-F238E27FC236}">
                <a16:creationId xmlns:a16="http://schemas.microsoft.com/office/drawing/2014/main" id="{C3067885-BFD3-47DB-9E49-1EC8C07230F3}"/>
              </a:ext>
            </a:extLst>
          </p:cNvPr>
          <p:cNvSpPr/>
          <p:nvPr/>
        </p:nvSpPr>
        <p:spPr>
          <a:xfrm>
            <a:off x="7143135" y="744058"/>
            <a:ext cx="1423829" cy="14238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8E93FBD-9B93-45D0-84FB-37B5982E9922}"/>
              </a:ext>
            </a:extLst>
          </p:cNvPr>
          <p:cNvGrpSpPr/>
          <p:nvPr/>
        </p:nvGrpSpPr>
        <p:grpSpPr>
          <a:xfrm>
            <a:off x="7855050" y="622992"/>
            <a:ext cx="4250428" cy="1665961"/>
            <a:chOff x="7855050" y="622992"/>
            <a:chExt cx="4250428" cy="1665961"/>
          </a:xfrm>
        </p:grpSpPr>
        <p:sp>
          <p:nvSpPr>
            <p:cNvPr id="21" name="Strzałka: w prawo 20">
              <a:extLst>
                <a:ext uri="{FF2B5EF4-FFF2-40B4-BE49-F238E27FC236}">
                  <a16:creationId xmlns:a16="http://schemas.microsoft.com/office/drawing/2014/main" id="{52D94EF9-E094-49C5-837A-138E20362366}"/>
                </a:ext>
              </a:extLst>
            </p:cNvPr>
            <p:cNvSpPr/>
            <p:nvPr/>
          </p:nvSpPr>
          <p:spPr>
            <a:xfrm rot="10800000">
              <a:off x="7855050" y="622992"/>
              <a:ext cx="4250428" cy="1665961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Tekst — symbol zastępczy 7">
              <a:extLst>
                <a:ext uri="{FF2B5EF4-FFF2-40B4-BE49-F238E27FC236}">
                  <a16:creationId xmlns:a16="http://schemas.microsoft.com/office/drawing/2014/main" id="{0E58A3F4-27BF-4DA5-B664-ED9166287425}"/>
                </a:ext>
              </a:extLst>
            </p:cNvPr>
            <p:cNvSpPr txBox="1">
              <a:spLocks/>
            </p:cNvSpPr>
            <p:nvPr/>
          </p:nvSpPr>
          <p:spPr>
            <a:xfrm>
              <a:off x="8652163" y="1155717"/>
              <a:ext cx="3159537" cy="706526"/>
            </a:xfrm>
            <a:prstGeom prst="rect">
              <a:avLst/>
            </a:prstGeom>
          </p:spPr>
          <p:txBody>
            <a:bodyPr rtlCol="0"/>
            <a:lstStyle>
              <a:lvl1pPr marL="26670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Ekologiczne opakowanie 300g, 1kg i 5kg</a:t>
              </a:r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4F3BB4FA-2A9D-4956-BF1A-71135D59297A}"/>
              </a:ext>
            </a:extLst>
          </p:cNvPr>
          <p:cNvSpPr/>
          <p:nvPr/>
        </p:nvSpPr>
        <p:spPr>
          <a:xfrm>
            <a:off x="7002055" y="4846833"/>
            <a:ext cx="1423829" cy="1423829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D95E342-1FE8-4693-832C-0E3740A6FD6D}"/>
              </a:ext>
            </a:extLst>
          </p:cNvPr>
          <p:cNvGrpSpPr/>
          <p:nvPr/>
        </p:nvGrpSpPr>
        <p:grpSpPr>
          <a:xfrm>
            <a:off x="7753341" y="4725767"/>
            <a:ext cx="4352137" cy="1665961"/>
            <a:chOff x="7753341" y="4725767"/>
            <a:chExt cx="4352137" cy="1665961"/>
          </a:xfrm>
        </p:grpSpPr>
        <p:sp>
          <p:nvSpPr>
            <p:cNvPr id="22" name="Strzałka: w prawo 21">
              <a:extLst>
                <a:ext uri="{FF2B5EF4-FFF2-40B4-BE49-F238E27FC236}">
                  <a16:creationId xmlns:a16="http://schemas.microsoft.com/office/drawing/2014/main" id="{285CD58E-F4EB-4EF3-A804-C682054F98A5}"/>
                </a:ext>
              </a:extLst>
            </p:cNvPr>
            <p:cNvSpPr/>
            <p:nvPr/>
          </p:nvSpPr>
          <p:spPr>
            <a:xfrm rot="10800000">
              <a:off x="7753341" y="4725767"/>
              <a:ext cx="4352137" cy="1665961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Tekst — symbol zastępczy 7">
              <a:extLst>
                <a:ext uri="{FF2B5EF4-FFF2-40B4-BE49-F238E27FC236}">
                  <a16:creationId xmlns:a16="http://schemas.microsoft.com/office/drawing/2014/main" id="{095CEE65-5058-4FA4-ABD4-F2274BD87654}"/>
                </a:ext>
              </a:extLst>
            </p:cNvPr>
            <p:cNvSpPr txBox="1">
              <a:spLocks/>
            </p:cNvSpPr>
            <p:nvPr/>
          </p:nvSpPr>
          <p:spPr>
            <a:xfrm>
              <a:off x="8626972" y="5299058"/>
              <a:ext cx="3478506" cy="771830"/>
            </a:xfrm>
            <a:prstGeom prst="rect">
              <a:avLst/>
            </a:prstGeom>
          </p:spPr>
          <p:txBody>
            <a:bodyPr rtlCol="0"/>
            <a:lstStyle>
              <a:lvl1pPr marL="26670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Higieniczny, suplementowany granulat</a:t>
              </a:r>
            </a:p>
          </p:txBody>
        </p:sp>
      </p:grpSp>
      <p:sp>
        <p:nvSpPr>
          <p:cNvPr id="30" name="Owal 29">
            <a:extLst>
              <a:ext uri="{FF2B5EF4-FFF2-40B4-BE49-F238E27FC236}">
                <a16:creationId xmlns:a16="http://schemas.microsoft.com/office/drawing/2014/main" id="{768366BC-53FC-4D50-B35B-48FE21B5A758}"/>
              </a:ext>
            </a:extLst>
          </p:cNvPr>
          <p:cNvSpPr/>
          <p:nvPr/>
        </p:nvSpPr>
        <p:spPr>
          <a:xfrm>
            <a:off x="2203432" y="1048858"/>
            <a:ext cx="1423829" cy="142382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FF00"/>
              </a:solidFill>
            </a:endParaRPr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A0F50828-69A5-42BC-80D3-FEA15E19A2F9}"/>
              </a:ext>
            </a:extLst>
          </p:cNvPr>
          <p:cNvGrpSpPr/>
          <p:nvPr/>
        </p:nvGrpSpPr>
        <p:grpSpPr>
          <a:xfrm>
            <a:off x="151979" y="921441"/>
            <a:ext cx="2592887" cy="1665961"/>
            <a:chOff x="151979" y="921441"/>
            <a:chExt cx="2592887" cy="1665961"/>
          </a:xfrm>
        </p:grpSpPr>
        <p:sp>
          <p:nvSpPr>
            <p:cNvPr id="18" name="Strzałka: w prawo 17">
              <a:extLst>
                <a:ext uri="{FF2B5EF4-FFF2-40B4-BE49-F238E27FC236}">
                  <a16:creationId xmlns:a16="http://schemas.microsoft.com/office/drawing/2014/main" id="{9B4F1E62-3CD5-4224-A029-DD32AF93C785}"/>
                </a:ext>
              </a:extLst>
            </p:cNvPr>
            <p:cNvSpPr/>
            <p:nvPr/>
          </p:nvSpPr>
          <p:spPr>
            <a:xfrm>
              <a:off x="151979" y="921441"/>
              <a:ext cx="2592887" cy="1665961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Tekst — symbol zastępczy 7">
              <a:extLst>
                <a:ext uri="{FF2B5EF4-FFF2-40B4-BE49-F238E27FC236}">
                  <a16:creationId xmlns:a16="http://schemas.microsoft.com/office/drawing/2014/main" id="{3E9F96D4-5012-431B-AEBC-7A269F8FD452}"/>
                </a:ext>
              </a:extLst>
            </p:cNvPr>
            <p:cNvSpPr txBox="1">
              <a:spLocks/>
            </p:cNvSpPr>
            <p:nvPr/>
          </p:nvSpPr>
          <p:spPr>
            <a:xfrm>
              <a:off x="194691" y="1446907"/>
              <a:ext cx="2143936" cy="771830"/>
            </a:xfrm>
            <a:prstGeom prst="rect">
              <a:avLst/>
            </a:prstGeom>
          </p:spPr>
          <p:txBody>
            <a:bodyPr rtlCol="0"/>
            <a:lstStyle>
              <a:lvl1pPr marL="26670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Składniki bez GMO</a:t>
              </a:r>
            </a:p>
          </p:txBody>
        </p:sp>
      </p:grpSp>
      <p:sp>
        <p:nvSpPr>
          <p:cNvPr id="29" name="Owal 28">
            <a:extLst>
              <a:ext uri="{FF2B5EF4-FFF2-40B4-BE49-F238E27FC236}">
                <a16:creationId xmlns:a16="http://schemas.microsoft.com/office/drawing/2014/main" id="{80AFD9B1-21C4-4514-BF62-9C44962AFBF7}"/>
              </a:ext>
            </a:extLst>
          </p:cNvPr>
          <p:cNvSpPr/>
          <p:nvPr/>
        </p:nvSpPr>
        <p:spPr>
          <a:xfrm>
            <a:off x="2867612" y="2754544"/>
            <a:ext cx="1423829" cy="142382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3"/>
              </a:solidFill>
            </a:endParaRPr>
          </a:p>
        </p:txBody>
      </p:sp>
      <p:grpSp>
        <p:nvGrpSpPr>
          <p:cNvPr id="46" name="Grupa 45">
            <a:extLst>
              <a:ext uri="{FF2B5EF4-FFF2-40B4-BE49-F238E27FC236}">
                <a16:creationId xmlns:a16="http://schemas.microsoft.com/office/drawing/2014/main" id="{63D6BC5D-FF23-4F51-9E06-A97EA30EB06F}"/>
              </a:ext>
            </a:extLst>
          </p:cNvPr>
          <p:cNvGrpSpPr/>
          <p:nvPr/>
        </p:nvGrpSpPr>
        <p:grpSpPr>
          <a:xfrm>
            <a:off x="86522" y="2702117"/>
            <a:ext cx="3320557" cy="1665961"/>
            <a:chOff x="86522" y="2702117"/>
            <a:chExt cx="3320557" cy="1665961"/>
          </a:xfrm>
        </p:grpSpPr>
        <p:sp>
          <p:nvSpPr>
            <p:cNvPr id="19" name="Strzałka: w prawo 18">
              <a:extLst>
                <a:ext uri="{FF2B5EF4-FFF2-40B4-BE49-F238E27FC236}">
                  <a16:creationId xmlns:a16="http://schemas.microsoft.com/office/drawing/2014/main" id="{DFB25C58-4C6C-4446-904D-FF807DE46CD8}"/>
                </a:ext>
              </a:extLst>
            </p:cNvPr>
            <p:cNvSpPr/>
            <p:nvPr/>
          </p:nvSpPr>
          <p:spPr>
            <a:xfrm>
              <a:off x="86522" y="2702117"/>
              <a:ext cx="3320557" cy="1665961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Tekst — symbol zastępczy 7">
              <a:extLst>
                <a:ext uri="{FF2B5EF4-FFF2-40B4-BE49-F238E27FC236}">
                  <a16:creationId xmlns:a16="http://schemas.microsoft.com/office/drawing/2014/main" id="{B47876BE-DA7F-480E-BC62-7C7D7C3BC0FD}"/>
                </a:ext>
              </a:extLst>
            </p:cNvPr>
            <p:cNvSpPr txBox="1">
              <a:spLocks/>
            </p:cNvSpPr>
            <p:nvPr/>
          </p:nvSpPr>
          <p:spPr>
            <a:xfrm>
              <a:off x="151979" y="3229104"/>
              <a:ext cx="2438224" cy="771830"/>
            </a:xfrm>
            <a:prstGeom prst="rect">
              <a:avLst/>
            </a:prstGeom>
          </p:spPr>
          <p:txBody>
            <a:bodyPr rtlCol="0"/>
            <a:lstStyle>
              <a:lvl1pPr marL="26670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Naturalny błonnik i mikroelementy</a:t>
              </a:r>
            </a:p>
          </p:txBody>
        </p:sp>
      </p:grpSp>
      <p:sp>
        <p:nvSpPr>
          <p:cNvPr id="28" name="Owal 27">
            <a:extLst>
              <a:ext uri="{FF2B5EF4-FFF2-40B4-BE49-F238E27FC236}">
                <a16:creationId xmlns:a16="http://schemas.microsoft.com/office/drawing/2014/main" id="{8D77A130-6BD3-463B-96A9-90409467FD90}"/>
              </a:ext>
            </a:extLst>
          </p:cNvPr>
          <p:cNvSpPr/>
          <p:nvPr/>
        </p:nvSpPr>
        <p:spPr>
          <a:xfrm>
            <a:off x="2867613" y="4587143"/>
            <a:ext cx="1423829" cy="1423829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47" name="Grupa 46">
            <a:extLst>
              <a:ext uri="{FF2B5EF4-FFF2-40B4-BE49-F238E27FC236}">
                <a16:creationId xmlns:a16="http://schemas.microsoft.com/office/drawing/2014/main" id="{B575E032-E7FC-4FC5-9E71-25DB63AB9ABB}"/>
              </a:ext>
            </a:extLst>
          </p:cNvPr>
          <p:cNvGrpSpPr/>
          <p:nvPr/>
        </p:nvGrpSpPr>
        <p:grpSpPr>
          <a:xfrm>
            <a:off x="86522" y="4460230"/>
            <a:ext cx="3183819" cy="1665961"/>
            <a:chOff x="86522" y="4460230"/>
            <a:chExt cx="3183819" cy="1665961"/>
          </a:xfrm>
        </p:grpSpPr>
        <p:sp>
          <p:nvSpPr>
            <p:cNvPr id="20" name="Strzałka: w prawo 19">
              <a:extLst>
                <a:ext uri="{FF2B5EF4-FFF2-40B4-BE49-F238E27FC236}">
                  <a16:creationId xmlns:a16="http://schemas.microsoft.com/office/drawing/2014/main" id="{010480E6-4130-4FD9-8A71-C2D98BD20E56}"/>
                </a:ext>
              </a:extLst>
            </p:cNvPr>
            <p:cNvSpPr/>
            <p:nvPr/>
          </p:nvSpPr>
          <p:spPr>
            <a:xfrm>
              <a:off x="86522" y="4460230"/>
              <a:ext cx="3183819" cy="1665961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Tekst — symbol zastępczy 7">
              <a:extLst>
                <a:ext uri="{FF2B5EF4-FFF2-40B4-BE49-F238E27FC236}">
                  <a16:creationId xmlns:a16="http://schemas.microsoft.com/office/drawing/2014/main" id="{C47D5DD3-F567-46C4-8C88-D0145235FB2E}"/>
                </a:ext>
              </a:extLst>
            </p:cNvPr>
            <p:cNvSpPr txBox="1">
              <a:spLocks/>
            </p:cNvSpPr>
            <p:nvPr/>
          </p:nvSpPr>
          <p:spPr>
            <a:xfrm>
              <a:off x="86522" y="4975212"/>
              <a:ext cx="2795312" cy="771830"/>
            </a:xfrm>
            <a:prstGeom prst="rect">
              <a:avLst/>
            </a:prstGeom>
          </p:spPr>
          <p:txBody>
            <a:bodyPr rtlCol="0"/>
            <a:lstStyle>
              <a:lvl1pPr marL="26670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Białka i tłuszcze pochodzące z owadów</a:t>
              </a:r>
            </a:p>
          </p:txBody>
        </p:sp>
      </p:grpSp>
      <p:sp>
        <p:nvSpPr>
          <p:cNvPr id="31" name="Owal 30">
            <a:extLst>
              <a:ext uri="{FF2B5EF4-FFF2-40B4-BE49-F238E27FC236}">
                <a16:creationId xmlns:a16="http://schemas.microsoft.com/office/drawing/2014/main" id="{083A81B7-74B3-4F9C-9F85-407B12D0F5A7}"/>
              </a:ext>
            </a:extLst>
          </p:cNvPr>
          <p:cNvSpPr/>
          <p:nvPr/>
        </p:nvSpPr>
        <p:spPr>
          <a:xfrm>
            <a:off x="6211051" y="3163314"/>
            <a:ext cx="1423829" cy="1423829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AA0FF1BA-72D0-46C8-A1A4-2EA9FAFD7266}"/>
              </a:ext>
            </a:extLst>
          </p:cNvPr>
          <p:cNvGrpSpPr/>
          <p:nvPr/>
        </p:nvGrpSpPr>
        <p:grpSpPr>
          <a:xfrm>
            <a:off x="7232152" y="3042246"/>
            <a:ext cx="4873326" cy="1665961"/>
            <a:chOff x="7429274" y="3042246"/>
            <a:chExt cx="4676203" cy="1665961"/>
          </a:xfrm>
        </p:grpSpPr>
        <p:sp>
          <p:nvSpPr>
            <p:cNvPr id="32" name="Strzałka: w prawo 31">
              <a:extLst>
                <a:ext uri="{FF2B5EF4-FFF2-40B4-BE49-F238E27FC236}">
                  <a16:creationId xmlns:a16="http://schemas.microsoft.com/office/drawing/2014/main" id="{09BFD685-843D-4F51-BE85-B98FBFC19333}"/>
                </a:ext>
              </a:extLst>
            </p:cNvPr>
            <p:cNvSpPr/>
            <p:nvPr/>
          </p:nvSpPr>
          <p:spPr>
            <a:xfrm rot="10800000">
              <a:off x="7429274" y="3042246"/>
              <a:ext cx="4676203" cy="1665961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3" name="Tekst — symbol zastępczy 7">
              <a:extLst>
                <a:ext uri="{FF2B5EF4-FFF2-40B4-BE49-F238E27FC236}">
                  <a16:creationId xmlns:a16="http://schemas.microsoft.com/office/drawing/2014/main" id="{620DDE7C-1C91-4648-8E8B-3073031EDFC1}"/>
                </a:ext>
              </a:extLst>
            </p:cNvPr>
            <p:cNvSpPr txBox="1">
              <a:spLocks/>
            </p:cNvSpPr>
            <p:nvPr/>
          </p:nvSpPr>
          <p:spPr>
            <a:xfrm>
              <a:off x="8343703" y="3566338"/>
              <a:ext cx="3679969" cy="744852"/>
            </a:xfrm>
            <a:prstGeom prst="rect">
              <a:avLst/>
            </a:prstGeom>
          </p:spPr>
          <p:txBody>
            <a:bodyPr rtlCol="0"/>
            <a:lstStyle>
              <a:lvl1pPr marL="26670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Uniwersalna dieta dla każdej jaszczurki</a:t>
              </a:r>
            </a:p>
          </p:txBody>
        </p:sp>
      </p:grpSp>
      <p:sp>
        <p:nvSpPr>
          <p:cNvPr id="35" name="Prostokąt 34">
            <a:extLst>
              <a:ext uri="{FF2B5EF4-FFF2-40B4-BE49-F238E27FC236}">
                <a16:creationId xmlns:a16="http://schemas.microsoft.com/office/drawing/2014/main" id="{2C6DE382-28F0-4ED5-BF8D-B590514281CD}"/>
              </a:ext>
            </a:extLst>
          </p:cNvPr>
          <p:cNvSpPr/>
          <p:nvPr/>
        </p:nvSpPr>
        <p:spPr>
          <a:xfrm>
            <a:off x="3145362" y="46612"/>
            <a:ext cx="75552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  <a:latin typeface="Bahnschrift Light" panose="020B0502040204020203" pitchFamily="34" charset="0"/>
              </a:rPr>
              <a:t>Nasz produkt :</a:t>
            </a:r>
          </a:p>
        </p:txBody>
      </p:sp>
    </p:spTree>
    <p:extLst>
      <p:ext uri="{BB962C8B-B14F-4D97-AF65-F5344CB8AC3E}">
        <p14:creationId xmlns:p14="http://schemas.microsoft.com/office/powerpoint/2010/main" val="2700421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ytuł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sz="3600" dirty="0">
                <a:latin typeface="+mj-lt"/>
              </a:rPr>
              <a:t>Nasz zespół</a:t>
            </a:r>
          </a:p>
        </p:txBody>
      </p:sp>
      <p:pic>
        <p:nvPicPr>
          <p:cNvPr id="51" name="Obraz — symbol zastępczy 50" descr="Obraz zastępczy">
            <a:extLst>
              <a:ext uri="{FF2B5EF4-FFF2-40B4-BE49-F238E27FC236}">
                <a16:creationId xmlns:a16="http://schemas.microsoft.com/office/drawing/2014/main" id="{341CEE26-1963-4695-9881-9604CFB7143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49FC8EAF-12D9-4977-A7FE-6F695F147E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l-PL" dirty="0"/>
              <a:t>Szymon</a:t>
            </a:r>
            <a:br>
              <a:rPr lang="pl-PL" dirty="0"/>
            </a:br>
            <a:r>
              <a:rPr lang="pl-PL" dirty="0" err="1"/>
              <a:t>Szymczewski</a:t>
            </a:r>
            <a:endParaRPr lang="pl-PL" dirty="0"/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12D96159-C0B2-4669-9AF2-DD3F2FBD87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pl-PL" sz="1800" dirty="0"/>
              <a:t>Szef Działu Marketingu</a:t>
            </a:r>
          </a:p>
        </p:txBody>
      </p:sp>
      <p:cxnSp>
        <p:nvCxnSpPr>
          <p:cNvPr id="39" name="Łącznik prosty 38" descr="Pierwsza linia podziału na slajdzie">
            <a:extLst>
              <a:ext uri="{FF2B5EF4-FFF2-40B4-BE49-F238E27FC236}">
                <a16:creationId xmlns:a16="http://schemas.microsoft.com/office/drawing/2014/main" id="{078DBC46-DC34-48E5-BBE3-9F20AB56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85956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Obraz — symbol zastępczy 52" descr="Osoba stojąca w pokoju&#10;&#10;Opis wygenerowany z bardzo wysoką pewnością">
            <a:extLst>
              <a:ext uri="{FF2B5EF4-FFF2-40B4-BE49-F238E27FC236}">
                <a16:creationId xmlns:a16="http://schemas.microsoft.com/office/drawing/2014/main" id="{1E9B4CEF-BF9B-4601-8DF1-55C239F0821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F088C844-F0EB-4BFF-8CA0-174E0694F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0112" y="3926335"/>
            <a:ext cx="1800000" cy="504000"/>
          </a:xfrm>
        </p:spPr>
        <p:txBody>
          <a:bodyPr rtlCol="0"/>
          <a:lstStyle/>
          <a:p>
            <a:pPr rtl="0"/>
            <a:r>
              <a:rPr lang="pl-PL" dirty="0"/>
              <a:t>Agnieszka</a:t>
            </a:r>
            <a:br>
              <a:rPr lang="pl-PL" dirty="0"/>
            </a:br>
            <a:r>
              <a:rPr lang="pl-PL" dirty="0" err="1"/>
              <a:t>Żłobińska</a:t>
            </a:r>
            <a:endParaRPr lang="pl-PL" dirty="0"/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0E750D4C-962C-46B5-9F4D-AC491B64B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l-PL" sz="1800" dirty="0"/>
              <a:t>Szef Działu Sprzedaży</a:t>
            </a:r>
          </a:p>
        </p:txBody>
      </p:sp>
      <p:cxnSp>
        <p:nvCxnSpPr>
          <p:cNvPr id="40" name="Łącznik prosty 39" descr="Druga linia podziału na slajdzie">
            <a:extLst>
              <a:ext uri="{FF2B5EF4-FFF2-40B4-BE49-F238E27FC236}">
                <a16:creationId xmlns:a16="http://schemas.microsoft.com/office/drawing/2014/main" id="{57D2FD2B-650B-4B33-9DC9-EB31F82F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Obraz — symbol zastępczy 54" descr="Osoba trzymająca znak&#10;&#10;Opis wygenerowany z bardzo wysoką pewnością">
            <a:extLst>
              <a:ext uri="{FF2B5EF4-FFF2-40B4-BE49-F238E27FC236}">
                <a16:creationId xmlns:a16="http://schemas.microsoft.com/office/drawing/2014/main" id="{14FB4CC4-83B3-4ADC-B42C-B63F4C89C3D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714" y="2160704"/>
            <a:ext cx="1229425" cy="1229425"/>
          </a:xfrm>
        </p:spPr>
      </p:pic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43723" y="3926335"/>
            <a:ext cx="1609402" cy="504000"/>
          </a:xfrm>
        </p:spPr>
        <p:txBody>
          <a:bodyPr rtlCol="0"/>
          <a:lstStyle/>
          <a:p>
            <a:pPr rtl="0"/>
            <a:r>
              <a:rPr lang="pl-PL" dirty="0"/>
              <a:t>Julia Faściszewska</a:t>
            </a:r>
          </a:p>
        </p:txBody>
      </p:sp>
      <p:sp>
        <p:nvSpPr>
          <p:cNvPr id="26" name="Tekst — symbol zastępczy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8421" y="4505325"/>
            <a:ext cx="1800005" cy="900000"/>
          </a:xfrm>
        </p:spPr>
        <p:txBody>
          <a:bodyPr rtlCol="0"/>
          <a:lstStyle/>
          <a:p>
            <a:pPr rtl="0"/>
            <a:r>
              <a:rPr lang="pl-PL" sz="1800" dirty="0"/>
              <a:t>Szef Działu Produkcji</a:t>
            </a:r>
          </a:p>
        </p:txBody>
      </p:sp>
      <p:cxnSp>
        <p:nvCxnSpPr>
          <p:cNvPr id="41" name="Łącznik prosty 40" descr="Trzecia linia podziału na slajdzie">
            <a:extLst>
              <a:ext uri="{FF2B5EF4-FFF2-40B4-BE49-F238E27FC236}">
                <a16:creationId xmlns:a16="http://schemas.microsoft.com/office/drawing/2014/main" id="{9CDA13B4-C0CC-425B-B570-F7F7B5BC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Obraz — symbol zastępczy 56" descr="Grupa osób patrzących na komputer&#10;&#10;Opis wygenerowany z bardzo wysoką pewnością">
            <a:extLst>
              <a:ext uri="{FF2B5EF4-FFF2-40B4-BE49-F238E27FC236}">
                <a16:creationId xmlns:a16="http://schemas.microsoft.com/office/drawing/2014/main" id="{8146EA2C-9EA2-4418-9C07-E2D4CA16514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2075" y="2160588"/>
            <a:ext cx="1228725" cy="1230312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6736" y="3926335"/>
            <a:ext cx="1800000" cy="504000"/>
          </a:xfrm>
        </p:spPr>
        <p:txBody>
          <a:bodyPr rtlCol="0"/>
          <a:lstStyle/>
          <a:p>
            <a:pPr rtl="0"/>
            <a:r>
              <a:rPr lang="pl-PL" dirty="0"/>
              <a:t>Pan Staszek</a:t>
            </a:r>
          </a:p>
        </p:txBody>
      </p:sp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l-PL" sz="1800" dirty="0"/>
              <a:t>Pracownik Produkcji</a:t>
            </a:r>
          </a:p>
        </p:txBody>
      </p:sp>
      <p:cxnSp>
        <p:nvCxnSpPr>
          <p:cNvPr id="42" name="Łącznik prosty 41" descr="Czwarta linia podziału na slajdzie">
            <a:extLst>
              <a:ext uri="{FF2B5EF4-FFF2-40B4-BE49-F238E27FC236}">
                <a16:creationId xmlns:a16="http://schemas.microsoft.com/office/drawing/2014/main" id="{61D2B2CE-528D-4592-97F6-FDDE868D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0892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Obraz — symbol zastępczy 58" descr="Osoba patrząca na komputer&#10;&#10;Opis wygenerowany z bardzo wysoką pewnością">
            <a:extLst>
              <a:ext uri="{FF2B5EF4-FFF2-40B4-BE49-F238E27FC236}">
                <a16:creationId xmlns:a16="http://schemas.microsoft.com/office/drawing/2014/main" id="{3BDC369E-7FA3-4096-99C0-52610652A8B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kst — symbol zastępczy 28">
            <a:extLst>
              <a:ext uri="{FF2B5EF4-FFF2-40B4-BE49-F238E27FC236}">
                <a16:creationId xmlns:a16="http://schemas.microsoft.com/office/drawing/2014/main" id="{DF29E69C-F48A-41B5-B9E4-958A5AD30A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5048" y="3926335"/>
            <a:ext cx="1800000" cy="504000"/>
          </a:xfrm>
        </p:spPr>
        <p:txBody>
          <a:bodyPr rtlCol="0"/>
          <a:lstStyle/>
          <a:p>
            <a:pPr rtl="0"/>
            <a:r>
              <a:rPr lang="pl-PL" dirty="0"/>
              <a:t>Pan Mirek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11456BB4-8D7B-4A7A-ADA1-0D541BE17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l-PL" sz="1800" dirty="0"/>
              <a:t>Pracownik Pakowania i Transportu</a:t>
            </a:r>
          </a:p>
        </p:txBody>
      </p:sp>
      <p:cxnSp>
        <p:nvCxnSpPr>
          <p:cNvPr id="43" name="Łącznik prosty 42" descr="Piąta linia podziału na slajdzie">
            <a:extLst>
              <a:ext uri="{FF2B5EF4-FFF2-40B4-BE49-F238E27FC236}">
                <a16:creationId xmlns:a16="http://schemas.microsoft.com/office/drawing/2014/main" id="{A3199775-1577-4D29-AF4F-D96D26CA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19204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Obraz — symbol zastępczy 60" descr="Grupa osób pozująca do aparatu&#10;&#10;Opis wygenerowany z bardzo wysoką pewnością">
            <a:extLst>
              <a:ext uri="{FF2B5EF4-FFF2-40B4-BE49-F238E27FC236}">
                <a16:creationId xmlns:a16="http://schemas.microsoft.com/office/drawing/2014/main" id="{801D0AA4-D5F8-479D-9059-07CCA5689B9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8651" y="2160704"/>
            <a:ext cx="1229425" cy="1229425"/>
          </a:xfrm>
        </p:spPr>
      </p:pic>
      <p:sp>
        <p:nvSpPr>
          <p:cNvPr id="37" name="Tekst — symbol zastępczy 36">
            <a:extLst>
              <a:ext uri="{FF2B5EF4-FFF2-40B4-BE49-F238E27FC236}">
                <a16:creationId xmlns:a16="http://schemas.microsoft.com/office/drawing/2014/main" id="{CA4DC1A4-E270-4CBE-9F55-694275572E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/>
          <a:p>
            <a:pPr rtl="0"/>
            <a:r>
              <a:rPr lang="pl-PL" dirty="0"/>
              <a:t>Pani Grażynka</a:t>
            </a:r>
          </a:p>
        </p:txBody>
      </p:sp>
      <p:sp>
        <p:nvSpPr>
          <p:cNvPr id="38" name="Tekst — symbol zastępczy 37">
            <a:extLst>
              <a:ext uri="{FF2B5EF4-FFF2-40B4-BE49-F238E27FC236}">
                <a16:creationId xmlns:a16="http://schemas.microsoft.com/office/drawing/2014/main" id="{8DAD14CA-6353-42A9-AA28-8504463C8F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l-PL" dirty="0"/>
              <a:t>Sprzątaczka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5</a:t>
            </a:fld>
            <a:endParaRPr lang="pl-PL" dirty="0"/>
          </a:p>
        </p:txBody>
      </p:sp>
      <p:pic>
        <p:nvPicPr>
          <p:cNvPr id="4" name="Obraz 3" descr="Dwoje ludzi biznesu rozmawia ze sobą i dzieli się zawartością">
            <a:extLst>
              <a:ext uri="{FF2B5EF4-FFF2-40B4-BE49-F238E27FC236}">
                <a16:creationId xmlns:a16="http://schemas.microsoft.com/office/drawing/2014/main" id="{CD20EA6A-B369-4F80-A25C-789C9AFCAF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080" t="15305" r="19176" b="46014"/>
          <a:stretch/>
        </p:blipFill>
        <p:spPr>
          <a:xfrm>
            <a:off x="4498123" y="2160588"/>
            <a:ext cx="1295934" cy="1249334"/>
          </a:xfrm>
          <a:prstGeom prst="flowChartConnector">
            <a:avLst/>
          </a:prstGeom>
        </p:spPr>
      </p:pic>
      <p:pic>
        <p:nvPicPr>
          <p:cNvPr id="14" name="Obraz 13" descr="Obraz zawierający budynek, mężczyzna, jazda, wypełnione&#10;&#10;Opis wygenerowany automatycznie">
            <a:extLst>
              <a:ext uri="{FF2B5EF4-FFF2-40B4-BE49-F238E27FC236}">
                <a16:creationId xmlns:a16="http://schemas.microsoft.com/office/drawing/2014/main" id="{9EBCCF32-8D08-4590-8931-A119724C68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552" t="1347" r="19295" b="22039"/>
          <a:stretch/>
        </p:blipFill>
        <p:spPr>
          <a:xfrm>
            <a:off x="8345667" y="2160588"/>
            <a:ext cx="1258681" cy="1227460"/>
          </a:xfrm>
          <a:prstGeom prst="flowChartConnector">
            <a:avLst/>
          </a:prstGeom>
        </p:spPr>
      </p:pic>
      <p:pic>
        <p:nvPicPr>
          <p:cNvPr id="16" name="Obraz 15" descr="Obraz zawierający osoba, mężczyzna, budynek, zewnętrzne&#10;&#10;Opis wygenerowany automatycznie">
            <a:extLst>
              <a:ext uri="{FF2B5EF4-FFF2-40B4-BE49-F238E27FC236}">
                <a16:creationId xmlns:a16="http://schemas.microsoft.com/office/drawing/2014/main" id="{B69DF691-1EB6-484D-83F9-2F8033295A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1955"/>
          <a:stretch/>
        </p:blipFill>
        <p:spPr>
          <a:xfrm>
            <a:off x="6398435" y="2138714"/>
            <a:ext cx="1316818" cy="1290286"/>
          </a:xfrm>
          <a:prstGeom prst="flowChartConnector">
            <a:avLst/>
          </a:prstGeom>
        </p:spPr>
      </p:pic>
      <p:sp>
        <p:nvSpPr>
          <p:cNvPr id="44" name="Prostokąt 43">
            <a:extLst>
              <a:ext uri="{FF2B5EF4-FFF2-40B4-BE49-F238E27FC236}">
                <a16:creationId xmlns:a16="http://schemas.microsoft.com/office/drawing/2014/main" id="{B5175FFC-440E-4796-AA5D-8A0BF4D6B653}"/>
              </a:ext>
            </a:extLst>
          </p:cNvPr>
          <p:cNvSpPr/>
          <p:nvPr/>
        </p:nvSpPr>
        <p:spPr>
          <a:xfrm>
            <a:off x="7589210" y="6139542"/>
            <a:ext cx="3657600" cy="4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sz="4000" dirty="0">
                <a:latin typeface="+mj-lt"/>
              </a:rPr>
              <a:t>Marketing</a:t>
            </a:r>
          </a:p>
        </p:txBody>
      </p:sp>
      <p:pic>
        <p:nvPicPr>
          <p:cNvPr id="33" name="Obraz — symbol zastępczy 32" descr="Nauczyciel">
            <a:extLst>
              <a:ext uri="{FF2B5EF4-FFF2-40B4-BE49-F238E27FC236}">
                <a16:creationId xmlns:a16="http://schemas.microsoft.com/office/drawing/2014/main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pl-PL" dirty="0" err="1"/>
              <a:t>Influenserzy</a:t>
            </a:r>
            <a:endParaRPr lang="pl-PL" dirty="0">
              <a:latin typeface="+mj-lt"/>
            </a:endParaRP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FC7A0458-F32A-49CF-9495-28592AEB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145" y="4430335"/>
            <a:ext cx="3680895" cy="1724855"/>
          </a:xfrm>
        </p:spPr>
        <p:txBody>
          <a:bodyPr rtlCol="0"/>
          <a:lstStyle/>
          <a:p>
            <a:r>
              <a:rPr lang="pl-PL" sz="1800" dirty="0"/>
              <a:t>Wykorzystanie potencjału platformy YouTube i Instagram na reklamę naszego produktu - Wysyłka darmowej paczki znanym celebrytom działającym na tych portalach.</a:t>
            </a:r>
          </a:p>
        </p:txBody>
      </p:sp>
      <p:cxnSp>
        <p:nvCxnSpPr>
          <p:cNvPr id="26" name="Łącznik prosty 25" descr="Pierwsza linia podziału na slajdzie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Obraz — symbol zastępczy 34" descr="Grupa">
            <a:extLst>
              <a:ext uri="{FF2B5EF4-FFF2-40B4-BE49-F238E27FC236}">
                <a16:creationId xmlns:a16="http://schemas.microsoft.com/office/drawing/2014/main" id="{29D864EF-7534-4411-9666-4707F93191F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pl-PL" dirty="0" err="1"/>
              <a:t>Social</a:t>
            </a:r>
            <a:r>
              <a:rPr lang="pl-PL" dirty="0"/>
              <a:t> Media</a:t>
            </a:r>
          </a:p>
          <a:p>
            <a:endParaRPr lang="pl-PL" dirty="0">
              <a:latin typeface="+mj-lt"/>
            </a:endParaRP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BFEB8D05-C4DC-4D45-A8B0-442869804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430335"/>
            <a:ext cx="2160588" cy="1995665"/>
          </a:xfrm>
        </p:spPr>
        <p:txBody>
          <a:bodyPr vert="horz" lIns="0" tIns="0" rIns="0" bIns="0" rtlCol="0">
            <a:noAutofit/>
          </a:bodyPr>
          <a:lstStyle/>
          <a:p>
            <a:r>
              <a:rPr lang="pl-PL" sz="1800" dirty="0"/>
              <a:t>Content na </a:t>
            </a:r>
            <a:r>
              <a:rPr lang="pl-PL" sz="1800" dirty="0" err="1"/>
              <a:t>fanpage’u</a:t>
            </a:r>
            <a:r>
              <a:rPr lang="pl-PL" sz="1800" dirty="0"/>
              <a:t>, jak i promocja z wykorzystanie reklam Facebook </a:t>
            </a:r>
            <a:r>
              <a:rPr lang="pl-PL" sz="1800" dirty="0" err="1"/>
              <a:t>Ads</a:t>
            </a:r>
            <a:r>
              <a:rPr lang="pl-PL" sz="1800" dirty="0"/>
              <a:t>.</a:t>
            </a:r>
          </a:p>
          <a:p>
            <a:endParaRPr lang="pl-PL" sz="1800" dirty="0"/>
          </a:p>
        </p:txBody>
      </p:sp>
      <p:cxnSp>
        <p:nvCxnSpPr>
          <p:cNvPr id="27" name="Łącznik prosty 26" descr="Druga linia podziału na slajdzie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Obraz — symbol zastępczy 36" descr="Książki">
            <a:extLst>
              <a:ext uri="{FF2B5EF4-FFF2-40B4-BE49-F238E27FC236}">
                <a16:creationId xmlns:a16="http://schemas.microsoft.com/office/drawing/2014/main" id="{A3A82211-756C-4184-979C-5420002F8071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9635" y="3926335"/>
            <a:ext cx="2802749" cy="504000"/>
          </a:xfrm>
        </p:spPr>
        <p:txBody>
          <a:bodyPr vert="horz" lIns="0" tIns="0" rIns="0" bIns="0" rtlCol="0">
            <a:noAutofit/>
          </a:bodyPr>
          <a:lstStyle/>
          <a:p>
            <a:r>
              <a:rPr lang="pl-PL" dirty="0"/>
              <a:t>Wydarzenia Tematyczne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9634" y="4559474"/>
            <a:ext cx="3802366" cy="1465545"/>
          </a:xfrm>
        </p:spPr>
        <p:txBody>
          <a:bodyPr vert="horz" lIns="0" tIns="0" rIns="0" bIns="0" rtlCol="0">
            <a:noAutofit/>
          </a:bodyPr>
          <a:lstStyle/>
          <a:p>
            <a:r>
              <a:rPr lang="pl-PL" sz="1800" dirty="0"/>
              <a:t>Bezpośrednie dotarcie do konsumenta przez uczestnictwo w różnego rodzaju eventach </a:t>
            </a:r>
            <a:r>
              <a:rPr lang="pl-PL" sz="1800" dirty="0" err="1"/>
              <a:t>terrarystycznych</a:t>
            </a:r>
            <a:r>
              <a:rPr lang="pl-PL" sz="1800" dirty="0"/>
              <a:t>, na których możemy promować swój produkt i opowiadać o jego specyfice i zaletach. 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6</a:t>
            </a:fld>
            <a:endParaRPr lang="pl-PL" dirty="0"/>
          </a:p>
        </p:txBody>
      </p:sp>
      <p:pic>
        <p:nvPicPr>
          <p:cNvPr id="6" name="Obraz 5" descr="Obraz zawierający osoba, wewnątrz, szafka, tort&#10;&#10;Opis wygenerowany automatycznie">
            <a:extLst>
              <a:ext uri="{FF2B5EF4-FFF2-40B4-BE49-F238E27FC236}">
                <a16:creationId xmlns:a16="http://schemas.microsoft.com/office/drawing/2014/main" id="{64044119-7BE9-467A-8A1D-6471333782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146" y="1006509"/>
            <a:ext cx="3955710" cy="2851156"/>
          </a:xfrm>
          <a:prstGeom prst="rect">
            <a:avLst/>
          </a:prstGeom>
        </p:spPr>
      </p:pic>
      <p:pic>
        <p:nvPicPr>
          <p:cNvPr id="8" name="Obraz 7" descr="Obraz zawierający osoba, wewnątrz, scena, osoby&#10;&#10;Opis wygenerowany automatycznie">
            <a:extLst>
              <a:ext uri="{FF2B5EF4-FFF2-40B4-BE49-F238E27FC236}">
                <a16:creationId xmlns:a16="http://schemas.microsoft.com/office/drawing/2014/main" id="{E4E8E78F-00DE-42A3-81B9-4E43428FB7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4821" y="1006509"/>
            <a:ext cx="4315732" cy="2881651"/>
          </a:xfrm>
          <a:prstGeom prst="rect">
            <a:avLst/>
          </a:prstGeom>
        </p:spPr>
      </p:pic>
      <p:sp>
        <p:nvSpPr>
          <p:cNvPr id="25" name="Tekst — symbol zastępczy 29">
            <a:extLst>
              <a:ext uri="{FF2B5EF4-FFF2-40B4-BE49-F238E27FC236}">
                <a16:creationId xmlns:a16="http://schemas.microsoft.com/office/drawing/2014/main" id="{CB3F71AD-08FF-4EE8-9D99-EC5723710415}"/>
              </a:ext>
            </a:extLst>
          </p:cNvPr>
          <p:cNvSpPr txBox="1">
            <a:spLocks/>
          </p:cNvSpPr>
          <p:nvPr/>
        </p:nvSpPr>
        <p:spPr>
          <a:xfrm>
            <a:off x="271453" y="3888160"/>
            <a:ext cx="1800000" cy="90000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400" b="1" dirty="0">
                <a:solidFill>
                  <a:schemeClr val="accent1"/>
                </a:solidFill>
              </a:rPr>
              <a:t>Kanał YouTube „Gadzi Bastion”</a:t>
            </a:r>
          </a:p>
        </p:txBody>
      </p:sp>
      <p:sp>
        <p:nvSpPr>
          <p:cNvPr id="28" name="Tekst — symbol zastępczy 29">
            <a:extLst>
              <a:ext uri="{FF2B5EF4-FFF2-40B4-BE49-F238E27FC236}">
                <a16:creationId xmlns:a16="http://schemas.microsoft.com/office/drawing/2014/main" id="{04E2176F-3422-4F42-8E41-4F69D605BFBE}"/>
              </a:ext>
            </a:extLst>
          </p:cNvPr>
          <p:cNvSpPr txBox="1">
            <a:spLocks/>
          </p:cNvSpPr>
          <p:nvPr/>
        </p:nvSpPr>
        <p:spPr>
          <a:xfrm>
            <a:off x="10170122" y="3926335"/>
            <a:ext cx="1800000" cy="90000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l-PL" sz="1400" b="1" dirty="0">
                <a:solidFill>
                  <a:schemeClr val="accent1"/>
                </a:solidFill>
              </a:rPr>
              <a:t>Targi „</a:t>
            </a:r>
            <a:r>
              <a:rPr lang="pl-PL" sz="1400" b="1" dirty="0" err="1">
                <a:solidFill>
                  <a:schemeClr val="accent1"/>
                </a:solidFill>
              </a:rPr>
              <a:t>Exotica</a:t>
            </a:r>
            <a:r>
              <a:rPr lang="pl-PL" sz="1400" b="1" dirty="0">
                <a:solidFill>
                  <a:schemeClr val="accent1"/>
                </a:solidFill>
              </a:rPr>
              <a:t>” Wrocław 2018</a:t>
            </a:r>
          </a:p>
        </p:txBody>
      </p:sp>
      <p:pic>
        <p:nvPicPr>
          <p:cNvPr id="12" name="Obraz 11" descr="Obraz zawierający zrzut ekranu, monitor, ekran&#10;&#10;Opis wygenerowany automatycznie">
            <a:extLst>
              <a:ext uri="{FF2B5EF4-FFF2-40B4-BE49-F238E27FC236}">
                <a16:creationId xmlns:a16="http://schemas.microsoft.com/office/drawing/2014/main" id="{B4DCCB34-93DB-49A5-A50A-A21776DF2B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2525"/>
          <a:stretch/>
        </p:blipFill>
        <p:spPr>
          <a:xfrm>
            <a:off x="4685923" y="1006509"/>
            <a:ext cx="2848500" cy="2851156"/>
          </a:xfrm>
          <a:prstGeom prst="rect">
            <a:avLst/>
          </a:prstGeom>
        </p:spPr>
      </p:pic>
      <p:sp>
        <p:nvSpPr>
          <p:cNvPr id="31" name="Prostokąt 30">
            <a:extLst>
              <a:ext uri="{FF2B5EF4-FFF2-40B4-BE49-F238E27FC236}">
                <a16:creationId xmlns:a16="http://schemas.microsoft.com/office/drawing/2014/main" id="{36B1AB5D-5232-4080-B6A3-32BDF965EEAD}"/>
              </a:ext>
            </a:extLst>
          </p:cNvPr>
          <p:cNvSpPr/>
          <p:nvPr/>
        </p:nvSpPr>
        <p:spPr>
          <a:xfrm>
            <a:off x="7589210" y="6139542"/>
            <a:ext cx="3657600" cy="4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81539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sz="3600" dirty="0">
                <a:latin typeface="+mj-lt"/>
                <a:ea typeface="STXinwei" panose="02010800040101010101" pitchFamily="2" charset="-122"/>
              </a:rPr>
              <a:t>Sprzedaż</a:t>
            </a:r>
          </a:p>
        </p:txBody>
      </p:sp>
      <p:pic>
        <p:nvPicPr>
          <p:cNvPr id="71" name="Obraz — symbol zastępczy 70" descr="Internet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6706" y="1612579"/>
            <a:ext cx="910023" cy="910023"/>
          </a:xfrm>
        </p:spPr>
      </p:pic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160086" cy="432000"/>
          </a:xfrm>
        </p:spPr>
        <p:txBody>
          <a:bodyPr rtlCol="0"/>
          <a:lstStyle/>
          <a:p>
            <a:pPr rtl="0"/>
            <a:r>
              <a:rPr lang="pl-PL" sz="2000" dirty="0"/>
              <a:t>Sklep internetowy dla indywidualnych klientów</a:t>
            </a:r>
          </a:p>
        </p:txBody>
      </p:sp>
      <p:cxnSp>
        <p:nvCxnSpPr>
          <p:cNvPr id="79" name="Łącznik prosty 78" descr="Pierwsza linia podziału na slajdzie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Obraz — symbol zastępczy 72" descr="Magazyn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96706" y="3163490"/>
            <a:ext cx="910022" cy="910022"/>
          </a:xfrm>
        </p:spPr>
      </p:pic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3"/>
            <a:ext cx="3002400" cy="627507"/>
          </a:xfrm>
        </p:spPr>
        <p:txBody>
          <a:bodyPr rtlCol="0"/>
          <a:lstStyle/>
          <a:p>
            <a:pPr rtl="0"/>
            <a:r>
              <a:rPr lang="pl-PL" sz="2000" dirty="0"/>
              <a:t>Współpraca ze sklepami zoologicznymi</a:t>
            </a:r>
          </a:p>
        </p:txBody>
      </p:sp>
      <p:cxnSp>
        <p:nvCxnSpPr>
          <p:cNvPr id="80" name="Łącznik prosty 79" descr="Druga linia podziału na slajdzi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Obraz — symbol zastępczy 74" descr="Jaszczurka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96706" y="4714400"/>
            <a:ext cx="910021" cy="910021"/>
          </a:xfrm>
        </p:spPr>
      </p:pic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l-PL" sz="2000" dirty="0"/>
              <a:t>Współpraca z profesjonalnymi hodowcami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7</a:t>
            </a:fld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70D2A34-DB39-4219-AE6D-7F1F920DF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6858000" cy="7507713"/>
          </a:xfrm>
          <a:prstGeom prst="rect">
            <a:avLst/>
          </a:prstGeom>
        </p:spPr>
      </p:pic>
      <p:sp>
        <p:nvSpPr>
          <p:cNvPr id="26" name="Prostokąt 25">
            <a:extLst>
              <a:ext uri="{FF2B5EF4-FFF2-40B4-BE49-F238E27FC236}">
                <a16:creationId xmlns:a16="http://schemas.microsoft.com/office/drawing/2014/main" id="{37F62208-28B8-4AE6-8AE5-5D6F1180EC06}"/>
              </a:ext>
            </a:extLst>
          </p:cNvPr>
          <p:cNvSpPr/>
          <p:nvPr/>
        </p:nvSpPr>
        <p:spPr>
          <a:xfrm>
            <a:off x="7589210" y="6139542"/>
            <a:ext cx="3657600" cy="4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a 15" title="grupa trójkątów">
            <a:extLst>
              <a:ext uri="{FF2B5EF4-FFF2-40B4-BE49-F238E27FC236}">
                <a16:creationId xmlns:a16="http://schemas.microsoft.com/office/drawing/2014/main" id="{CBC9C28F-5C17-47ED-B894-22A5F6F1CCA0}"/>
              </a:ext>
            </a:extLst>
          </p:cNvPr>
          <p:cNvGrpSpPr/>
          <p:nvPr/>
        </p:nvGrpSpPr>
        <p:grpSpPr>
          <a:xfrm rot="14550692">
            <a:off x="3796040" y="3846983"/>
            <a:ext cx="2309406" cy="2455237"/>
            <a:chOff x="9862160" y="831132"/>
            <a:chExt cx="1850209" cy="1915995"/>
          </a:xfrm>
        </p:grpSpPr>
        <p:sp>
          <p:nvSpPr>
            <p:cNvPr id="17" name="Dowolny kształt: Kształt 15" title="trójkąty">
              <a:extLst>
                <a:ext uri="{FF2B5EF4-FFF2-40B4-BE49-F238E27FC236}">
                  <a16:creationId xmlns:a16="http://schemas.microsoft.com/office/drawing/2014/main" id="{BDB72AB0-4B9D-45CE-B27B-D11D9E41D4D3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18" name="Dowolny kształt: Kształt 16" title="trójkąty">
              <a:extLst>
                <a:ext uri="{FF2B5EF4-FFF2-40B4-BE49-F238E27FC236}">
                  <a16:creationId xmlns:a16="http://schemas.microsoft.com/office/drawing/2014/main" id="{667DCFBE-9C3B-4354-A117-DF7A4CF89FB4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19" name="Dowolny kształt: Kształt 17" title="trójkąty">
              <a:extLst>
                <a:ext uri="{FF2B5EF4-FFF2-40B4-BE49-F238E27FC236}">
                  <a16:creationId xmlns:a16="http://schemas.microsoft.com/office/drawing/2014/main" id="{B1C40334-45E4-46BD-BD88-A4AE7431DBB1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0" name="Dowolny kształt: Kształt 18" title="trójkąty">
              <a:extLst>
                <a:ext uri="{FF2B5EF4-FFF2-40B4-BE49-F238E27FC236}">
                  <a16:creationId xmlns:a16="http://schemas.microsoft.com/office/drawing/2014/main" id="{25C3BC82-95D1-4DB2-A252-ADD7CB53730C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1" name="Dowolny kształt: Kształt 19" title="trójkąty">
              <a:extLst>
                <a:ext uri="{FF2B5EF4-FFF2-40B4-BE49-F238E27FC236}">
                  <a16:creationId xmlns:a16="http://schemas.microsoft.com/office/drawing/2014/main" id="{10B01C4E-6C8C-41CC-95B2-012EB270F8D3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2" name="Dowolny kształt: Kształt 20" title="trójkąty">
              <a:extLst>
                <a:ext uri="{FF2B5EF4-FFF2-40B4-BE49-F238E27FC236}">
                  <a16:creationId xmlns:a16="http://schemas.microsoft.com/office/drawing/2014/main" id="{3C9D1023-29D1-4E21-9606-16960D9A63E6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3" name="Dowolny kształt: Kształt 21" title="trójkąty">
              <a:extLst>
                <a:ext uri="{FF2B5EF4-FFF2-40B4-BE49-F238E27FC236}">
                  <a16:creationId xmlns:a16="http://schemas.microsoft.com/office/drawing/2014/main" id="{2366BAD7-8C53-436E-9581-51138EFCD1B9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4" name="Dowolny kształt: Kształt 22" title="trójkąty">
              <a:extLst>
                <a:ext uri="{FF2B5EF4-FFF2-40B4-BE49-F238E27FC236}">
                  <a16:creationId xmlns:a16="http://schemas.microsoft.com/office/drawing/2014/main" id="{291C5564-2BA3-474C-85D4-CFABBB15C146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5" name="Dowolny kształt: Kształt 23" title="trójkąty">
              <a:extLst>
                <a:ext uri="{FF2B5EF4-FFF2-40B4-BE49-F238E27FC236}">
                  <a16:creationId xmlns:a16="http://schemas.microsoft.com/office/drawing/2014/main" id="{30EC51A2-E541-4DDF-9E9D-7A0A404922AB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6" name="Dowolny kształt: Kształt 24" title="trójkąty">
              <a:extLst>
                <a:ext uri="{FF2B5EF4-FFF2-40B4-BE49-F238E27FC236}">
                  <a16:creationId xmlns:a16="http://schemas.microsoft.com/office/drawing/2014/main" id="{E932B51A-DFB3-4DC2-8CFF-FE5536AA9D59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7" name="Dowolny kształt: Kształt 25" title="trójkąty">
              <a:extLst>
                <a:ext uri="{FF2B5EF4-FFF2-40B4-BE49-F238E27FC236}">
                  <a16:creationId xmlns:a16="http://schemas.microsoft.com/office/drawing/2014/main" id="{5831C04D-7C78-4899-BEDB-A97EBBE4329F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8" name="Dowolny kształt: Kształt 26" title="trójkąty">
              <a:extLst>
                <a:ext uri="{FF2B5EF4-FFF2-40B4-BE49-F238E27FC236}">
                  <a16:creationId xmlns:a16="http://schemas.microsoft.com/office/drawing/2014/main" id="{7C2D22AF-1691-4215-9A22-70DA2D97AE5C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29" name="Dowolny kształt: Kształt 27" title="trójkąty">
              <a:extLst>
                <a:ext uri="{FF2B5EF4-FFF2-40B4-BE49-F238E27FC236}">
                  <a16:creationId xmlns:a16="http://schemas.microsoft.com/office/drawing/2014/main" id="{E39E778B-6638-482E-AA82-B34AAD2CD19A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0" name="Dowolny kształt: Kształt 28" title="trójkąty">
              <a:extLst>
                <a:ext uri="{FF2B5EF4-FFF2-40B4-BE49-F238E27FC236}">
                  <a16:creationId xmlns:a16="http://schemas.microsoft.com/office/drawing/2014/main" id="{F6F532F3-AAD8-4487-A862-EFE47A279E1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</p:grpSp>
      <p:sp>
        <p:nvSpPr>
          <p:cNvPr id="5" name="Tytuł 4">
            <a:extLst>
              <a:ext uri="{FF2B5EF4-FFF2-40B4-BE49-F238E27FC236}">
                <a16:creationId xmlns:a16="http://schemas.microsoft.com/office/drawing/2014/main" id="{68F0BE1F-DA5B-41F6-9625-CD1501B4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sz="4400" dirty="0">
                <a:latin typeface="+mj-lt"/>
              </a:rPr>
              <a:t>Szansa rynkowa</a:t>
            </a:r>
          </a:p>
        </p:txBody>
      </p:sp>
      <p:sp>
        <p:nvSpPr>
          <p:cNvPr id="2" name="Tekst — symbol zastępczy 1">
            <a:extLst>
              <a:ext uri="{FF2B5EF4-FFF2-40B4-BE49-F238E27FC236}">
                <a16:creationId xmlns:a16="http://schemas.microsoft.com/office/drawing/2014/main" id="{909EDE69-A499-499E-A406-452AE63D3E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pl-PL" dirty="0"/>
              <a:t>Szacowanej wartości rynku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1DD63819-D563-41C4-B096-DBA43B6AD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2603" y="2505766"/>
            <a:ext cx="3486727" cy="885825"/>
          </a:xfrm>
        </p:spPr>
        <p:txBody>
          <a:bodyPr rtlCol="0"/>
          <a:lstStyle/>
          <a:p>
            <a:r>
              <a:rPr lang="pl-PL" sz="3600" dirty="0">
                <a:solidFill>
                  <a:schemeClr val="accent1"/>
                </a:solidFill>
              </a:rPr>
              <a:t>190 mln 710 tyś zł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CFD31A3E-C717-4F03-8065-D2164B4E6B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pl-PL" dirty="0"/>
              <a:t> 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2971CC00-8E3A-4EC3-89C9-991C12AFF3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pl-PL" dirty="0"/>
              <a:t>Potencjalnych klientów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255B9A2E-DF23-4FE6-B710-467DE61B9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r>
              <a:rPr lang="pl-PL" dirty="0">
                <a:solidFill>
                  <a:schemeClr val="accent2"/>
                </a:solidFill>
              </a:rPr>
              <a:t>489 tyś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578DF6A3-2263-4753-AD41-F21E817404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l-PL" dirty="0"/>
              <a:t>  Poważnych konkurentów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6211A720-7883-460C-97EC-758191E076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r>
              <a:rPr lang="pl-PL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0887AF0E-3C95-4493-A569-203A63D31D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pl-PL" dirty="0"/>
              <a:t> 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ACCF06E-4528-4A0F-A6B9-9DD69DF5D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8</a:t>
            </a:fld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27849CBC-9ABF-4FE7-A89A-CDED1BECF7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16CB6277-C1DB-437D-B0CA-6F5C78E101E5}"/>
              </a:ext>
            </a:extLst>
          </p:cNvPr>
          <p:cNvSpPr/>
          <p:nvPr/>
        </p:nvSpPr>
        <p:spPr>
          <a:xfrm>
            <a:off x="7589210" y="6139542"/>
            <a:ext cx="3657600" cy="4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1" name="Grupa 30" title="grupa trójkątów">
            <a:extLst>
              <a:ext uri="{FF2B5EF4-FFF2-40B4-BE49-F238E27FC236}">
                <a16:creationId xmlns:a16="http://schemas.microsoft.com/office/drawing/2014/main" id="{26930FD2-5BA6-421F-B891-1C7A49D805D8}"/>
              </a:ext>
            </a:extLst>
          </p:cNvPr>
          <p:cNvGrpSpPr/>
          <p:nvPr/>
        </p:nvGrpSpPr>
        <p:grpSpPr>
          <a:xfrm rot="14550692">
            <a:off x="7516087" y="3825440"/>
            <a:ext cx="2309406" cy="2455237"/>
            <a:chOff x="9862160" y="831132"/>
            <a:chExt cx="1850209" cy="1915995"/>
          </a:xfrm>
        </p:grpSpPr>
        <p:sp>
          <p:nvSpPr>
            <p:cNvPr id="32" name="Dowolny kształt: Kształt 15" title="trójkąty">
              <a:extLst>
                <a:ext uri="{FF2B5EF4-FFF2-40B4-BE49-F238E27FC236}">
                  <a16:creationId xmlns:a16="http://schemas.microsoft.com/office/drawing/2014/main" id="{5111C3AF-9EE3-4A11-AC49-CCB0932E0B1D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3" name="Dowolny kształt: Kształt 16" title="trójkąty">
              <a:extLst>
                <a:ext uri="{FF2B5EF4-FFF2-40B4-BE49-F238E27FC236}">
                  <a16:creationId xmlns:a16="http://schemas.microsoft.com/office/drawing/2014/main" id="{DF7A34C6-BCF0-4FCD-9967-EFB4C90CCEB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4" name="Dowolny kształt: Kształt 17" title="trójkąty">
              <a:extLst>
                <a:ext uri="{FF2B5EF4-FFF2-40B4-BE49-F238E27FC236}">
                  <a16:creationId xmlns:a16="http://schemas.microsoft.com/office/drawing/2014/main" id="{86469FB7-935F-4390-95E2-1F6E043D0F20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5" name="Dowolny kształt: Kształt 18" title="trójkąty">
              <a:extLst>
                <a:ext uri="{FF2B5EF4-FFF2-40B4-BE49-F238E27FC236}">
                  <a16:creationId xmlns:a16="http://schemas.microsoft.com/office/drawing/2014/main" id="{CFA96FC7-218C-4DCD-AD19-D2A7B367A37A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19" title="trójkąty">
              <a:extLst>
                <a:ext uri="{FF2B5EF4-FFF2-40B4-BE49-F238E27FC236}">
                  <a16:creationId xmlns:a16="http://schemas.microsoft.com/office/drawing/2014/main" id="{207AE040-7106-4F76-A774-801A69A25BA9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7" name="Dowolny kształt: Kształt 20" title="trójkąty">
              <a:extLst>
                <a:ext uri="{FF2B5EF4-FFF2-40B4-BE49-F238E27FC236}">
                  <a16:creationId xmlns:a16="http://schemas.microsoft.com/office/drawing/2014/main" id="{FE635827-C388-49D7-A180-C18FF465DFE6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8" name="Dowolny kształt: Kształt 21" title="trójkąty">
              <a:extLst>
                <a:ext uri="{FF2B5EF4-FFF2-40B4-BE49-F238E27FC236}">
                  <a16:creationId xmlns:a16="http://schemas.microsoft.com/office/drawing/2014/main" id="{A648374F-9027-48E8-A9D7-F28B6C582805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39" name="Dowolny kształt: Kształt 22" title="trójkąty">
              <a:extLst>
                <a:ext uri="{FF2B5EF4-FFF2-40B4-BE49-F238E27FC236}">
                  <a16:creationId xmlns:a16="http://schemas.microsoft.com/office/drawing/2014/main" id="{6919EA2A-C36D-4927-AC7C-F782FBC47C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0" name="Dowolny kształt: Kształt 23" title="trójkąty">
              <a:extLst>
                <a:ext uri="{FF2B5EF4-FFF2-40B4-BE49-F238E27FC236}">
                  <a16:creationId xmlns:a16="http://schemas.microsoft.com/office/drawing/2014/main" id="{F3688AE2-A68E-4341-BCCA-0BFABC919D55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1" name="Dowolny kształt: Kształt 24" title="trójkąty">
              <a:extLst>
                <a:ext uri="{FF2B5EF4-FFF2-40B4-BE49-F238E27FC236}">
                  <a16:creationId xmlns:a16="http://schemas.microsoft.com/office/drawing/2014/main" id="{DCD03CD3-CF60-4CC0-8427-6DB8E0540677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2" name="Dowolny kształt: Kształt 25" title="trójkąty">
              <a:extLst>
                <a:ext uri="{FF2B5EF4-FFF2-40B4-BE49-F238E27FC236}">
                  <a16:creationId xmlns:a16="http://schemas.microsoft.com/office/drawing/2014/main" id="{A1E825CB-DF5B-48B2-A9CA-332FCD9D3C09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3" name="Dowolny kształt: Kształt 26" title="trójkąty">
              <a:extLst>
                <a:ext uri="{FF2B5EF4-FFF2-40B4-BE49-F238E27FC236}">
                  <a16:creationId xmlns:a16="http://schemas.microsoft.com/office/drawing/2014/main" id="{8C74BD7F-D2C7-4FAC-8A0E-9FE1B023B720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4" name="Dowolny kształt: Kształt 27" title="trójkąty">
              <a:extLst>
                <a:ext uri="{FF2B5EF4-FFF2-40B4-BE49-F238E27FC236}">
                  <a16:creationId xmlns:a16="http://schemas.microsoft.com/office/drawing/2014/main" id="{788A5ABA-F16B-47CF-BCA1-277DB438E2CE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  <p:sp>
          <p:nvSpPr>
            <p:cNvPr id="45" name="Dowolny kształt: Kształt 28" title="trójkąty">
              <a:extLst>
                <a:ext uri="{FF2B5EF4-FFF2-40B4-BE49-F238E27FC236}">
                  <a16:creationId xmlns:a16="http://schemas.microsoft.com/office/drawing/2014/main" id="{4811C62F-4CD7-425B-B21B-1B57478809E7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683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Łącznik prosty 29" descr="Linia podziału">
            <a:extLst>
              <a:ext uri="{FF2B5EF4-FFF2-40B4-BE49-F238E27FC236}">
                <a16:creationId xmlns:a16="http://schemas.microsoft.com/office/drawing/2014/main" id="{DDF9DD85-B98D-47AA-BCC9-CB5D08630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0297821" y="3313823"/>
            <a:ext cx="0" cy="18431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 descr="Linia podziału">
            <a:extLst>
              <a:ext uri="{FF2B5EF4-FFF2-40B4-BE49-F238E27FC236}">
                <a16:creationId xmlns:a16="http://schemas.microsoft.com/office/drawing/2014/main" id="{05DFA85F-86B5-4477-B058-EEE571C66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39915" y="5013034"/>
            <a:ext cx="371598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25" descr="Linia podziału">
            <a:extLst>
              <a:ext uri="{FF2B5EF4-FFF2-40B4-BE49-F238E27FC236}">
                <a16:creationId xmlns:a16="http://schemas.microsoft.com/office/drawing/2014/main" id="{5E84AA25-E648-43E6-B38D-B3F1947A0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50503" y="1400730"/>
            <a:ext cx="0" cy="2310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 descr="Linia podziału">
            <a:extLst>
              <a:ext uri="{FF2B5EF4-FFF2-40B4-BE49-F238E27FC236}">
                <a16:creationId xmlns:a16="http://schemas.microsoft.com/office/drawing/2014/main" id="{2AB5076E-9BA9-4E79-B2E9-EA6FE85D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33711" y="1531890"/>
            <a:ext cx="3715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 descr="Linia podziału">
            <a:extLst>
              <a:ext uri="{FF2B5EF4-FFF2-40B4-BE49-F238E27FC236}">
                <a16:creationId xmlns:a16="http://schemas.microsoft.com/office/drawing/2014/main" id="{7DBFC795-9972-4CA8-BDFA-54480A96A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52763" y="2241663"/>
            <a:ext cx="0" cy="146953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Łącznik prosty 21" descr="Linia podziału">
            <a:extLst>
              <a:ext uri="{FF2B5EF4-FFF2-40B4-BE49-F238E27FC236}">
                <a16:creationId xmlns:a16="http://schemas.microsoft.com/office/drawing/2014/main" id="{DF35D202-2A21-4E59-BC37-C536BE767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>
            <a:off x="5594191" y="1534980"/>
            <a:ext cx="0" cy="151100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Łącznik prosty 20" descr="Linia podziału">
            <a:extLst>
              <a:ext uri="{FF2B5EF4-FFF2-40B4-BE49-F238E27FC236}">
                <a16:creationId xmlns:a16="http://schemas.microsoft.com/office/drawing/2014/main" id="{DA167C60-F77D-464E-BFB0-335EDD0C7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>
            <a:off x="6695419" y="1635677"/>
            <a:ext cx="0" cy="151100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Łącznik prosty 17" descr="Linia podziału">
            <a:extLst>
              <a:ext uri="{FF2B5EF4-FFF2-40B4-BE49-F238E27FC236}">
                <a16:creationId xmlns:a16="http://schemas.microsoft.com/office/drawing/2014/main" id="{1421933E-AA7F-4E71-8C35-7B08626C9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92432" y="2200185"/>
            <a:ext cx="0" cy="151100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EBC98CDD-CDB4-4C24-9C88-F28B9CF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sz="3600" dirty="0">
                <a:latin typeface="+mj-lt"/>
              </a:rPr>
              <a:t>Konkurencja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C24B367D-56C0-4AF2-9544-44537F85F7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l-PL" b="1" dirty="0"/>
              <a:t>Wysoka jakość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77E6C9DE-7CCE-4CC3-86E9-F85EC1720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l-PL" b="1" dirty="0"/>
              <a:t>Niska jakość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5CB50078-CDA0-449C-935E-A3E03BDBF8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l-PL" b="1" dirty="0"/>
              <a:t>Kosztowne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6C45F246-FC7D-4890-B6BB-2FE688BA8E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l-PL" b="1" dirty="0"/>
              <a:t>Przystępne cenowo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F29FDED6-8151-41E2-8645-8FBD8D8ADE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9</a:t>
            </a:fld>
            <a:endParaRPr lang="pl-PL" dirty="0"/>
          </a:p>
        </p:txBody>
      </p:sp>
      <p:pic>
        <p:nvPicPr>
          <p:cNvPr id="14" name="Obraz 13" descr="Obraz zawierający talerz&#10;&#10;Opis wygenerowany automatycznie">
            <a:extLst>
              <a:ext uri="{FF2B5EF4-FFF2-40B4-BE49-F238E27FC236}">
                <a16:creationId xmlns:a16="http://schemas.microsoft.com/office/drawing/2014/main" id="{5842ED06-0F5D-4DD9-A5E7-126EA598CC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3" y="1203013"/>
            <a:ext cx="2030141" cy="805349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80F91EF5-BCF7-4532-8445-E07C10AB3BAA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4702" l="9119" r="91185">
                        <a14:foregroundMark x1="48936" y1="4967" x2="49848" y2="4967"/>
                        <a14:foregroundMark x1="9422" y1="49007" x2="9422" y2="52318"/>
                        <a14:foregroundMark x1="31611" y1="89735" x2="36474" y2="91391"/>
                        <a14:foregroundMark x1="46201" y1="95033" x2="56839" y2="95033"/>
                        <a14:foregroundMark x1="56839" y1="95033" x2="57447" y2="94371"/>
                        <a14:foregroundMark x1="91185" y1="45695" x2="88146" y2="61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75" y="1744853"/>
            <a:ext cx="1408665" cy="1292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550D082-BFB5-4BB7-BD31-FB2D6523D4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3" y="1744853"/>
            <a:ext cx="1511074" cy="910665"/>
          </a:xfrm>
          <a:prstGeom prst="rect">
            <a:avLst/>
          </a:prstGeom>
        </p:spPr>
      </p:pic>
      <p:pic>
        <p:nvPicPr>
          <p:cNvPr id="17" name="Obraz 16" descr="Obraz zawierający rysunek&#10;&#10;Opis wygenerowany automatycznie">
            <a:extLst>
              <a:ext uri="{FF2B5EF4-FFF2-40B4-BE49-F238E27FC236}">
                <a16:creationId xmlns:a16="http://schemas.microsoft.com/office/drawing/2014/main" id="{A4FCC824-1312-4876-BEA3-C7125BA6B4E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617" y="4402805"/>
            <a:ext cx="2085752" cy="1158751"/>
          </a:xfrm>
          <a:prstGeom prst="rect">
            <a:avLst/>
          </a:prstGeom>
        </p:spPr>
      </p:pic>
      <p:sp>
        <p:nvSpPr>
          <p:cNvPr id="34" name="Prostokąt 33">
            <a:extLst>
              <a:ext uri="{FF2B5EF4-FFF2-40B4-BE49-F238E27FC236}">
                <a16:creationId xmlns:a16="http://schemas.microsoft.com/office/drawing/2014/main" id="{B4BEAC1B-66F6-40CB-B4F5-1956204C61D4}"/>
              </a:ext>
            </a:extLst>
          </p:cNvPr>
          <p:cNvSpPr/>
          <p:nvPr/>
        </p:nvSpPr>
        <p:spPr>
          <a:xfrm>
            <a:off x="7589210" y="6139542"/>
            <a:ext cx="3657600" cy="4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DE78694C-6AA9-4E57-9672-83C76AC860C1}"/>
              </a:ext>
            </a:extLst>
          </p:cNvPr>
          <p:cNvSpPr txBox="1"/>
          <p:nvPr/>
        </p:nvSpPr>
        <p:spPr>
          <a:xfrm>
            <a:off x="6808311" y="1355650"/>
            <a:ext cx="1368242" cy="4764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pl-PL" sz="2000" dirty="0">
                <a:solidFill>
                  <a:schemeClr val="accent5"/>
                </a:solidFill>
                <a:latin typeface="+mj-lt"/>
              </a:rPr>
              <a:t>Nasza firma</a:t>
            </a:r>
          </a:p>
        </p:txBody>
      </p:sp>
    </p:spTree>
    <p:extLst>
      <p:ext uri="{BB962C8B-B14F-4D97-AF65-F5344CB8AC3E}">
        <p14:creationId xmlns:p14="http://schemas.microsoft.com/office/powerpoint/2010/main" val="3464704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Motyw pakietu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429_TF16411174.potx" id="{10BFA4E6-8644-4A3C-9F4C-ABDCD870CC66}" vid="{ED7F8967-51C0-4FE8-970B-062E824EED92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0FA2C57AE20449E4071DC7419CDD3" ma:contentTypeVersion="2" ma:contentTypeDescription="Create a new document." ma:contentTypeScope="" ma:versionID="51e10ccd99dc4ddd8591569e77f0737f">
  <xsd:schema xmlns:xsd="http://www.w3.org/2001/XMLSchema" xmlns:xs="http://www.w3.org/2001/XMLSchema" xmlns:p="http://schemas.microsoft.com/office/2006/metadata/properties" xmlns:ns3="9bd3f11d-0518-44b3-bb0b-ba7863098056" targetNamespace="http://schemas.microsoft.com/office/2006/metadata/properties" ma:root="true" ma:fieldsID="93fa14ab869e34788bc649ca7165f648" ns3:_="">
    <xsd:import namespace="9bd3f11d-0518-44b3-bb0b-ba78630980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3f11d-0518-44b3-bb0b-ba78630980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1041C4-12B6-4F39-A3F0-FDC609E7E4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d3f11d-0518-44b3-bb0b-ba78630980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933CEA-993E-4736-A1BD-26AF8AAEBC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D8BB3F-BFF0-4E8B-905C-B1041EEF413C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9bd3f11d-0518-44b3-bb0b-ba7863098056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Panoramiczny</PresentationFormat>
  <Paragraphs>114</Paragraphs>
  <Slides>11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9" baseType="lpstr">
      <vt:lpstr>STXinwei</vt:lpstr>
      <vt:lpstr>Arial</vt:lpstr>
      <vt:lpstr>Bahnschrift Light</vt:lpstr>
      <vt:lpstr>Calibri</vt:lpstr>
      <vt:lpstr>Calibri Light</vt:lpstr>
      <vt:lpstr>Rockwell</vt:lpstr>
      <vt:lpstr>Times New Roman</vt:lpstr>
      <vt:lpstr>Motyw pakietu Office</vt:lpstr>
      <vt:lpstr>Biznesplan      Karma dla jaszczurek  </vt:lpstr>
      <vt:lpstr>Skąd pomysł na nasz biznes?</vt:lpstr>
      <vt:lpstr> </vt:lpstr>
      <vt:lpstr>Prezentacja programu PowerPoint</vt:lpstr>
      <vt:lpstr>Nasz zespół</vt:lpstr>
      <vt:lpstr>Marketing</vt:lpstr>
      <vt:lpstr>Sprzedaż</vt:lpstr>
      <vt:lpstr>Szansa rynkowa</vt:lpstr>
      <vt:lpstr>Konkurencja</vt:lpstr>
      <vt:lpstr>Dynamika rozwoju</vt:lpstr>
      <vt:lpstr>Dziękujemy za uwagę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2020-05-25T20:28:57Z</dcterms:created>
  <dcterms:modified xsi:type="dcterms:W3CDTF">2020-05-26T22:33:22Z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0x010100AF00FA2C57AE20449E4071DC7419CDD3</vt:lpwstr>
  </property>
</Properties>
</file>